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handoutMasterIdLst>
    <p:handoutMasterId r:id="rId27"/>
  </p:handoutMasterIdLst>
  <p:sldIdLst>
    <p:sldId id="365" r:id="rId2"/>
    <p:sldId id="342" r:id="rId3"/>
    <p:sldId id="366" r:id="rId4"/>
    <p:sldId id="368" r:id="rId5"/>
    <p:sldId id="370" r:id="rId6"/>
    <p:sldId id="396" r:id="rId7"/>
    <p:sldId id="343" r:id="rId8"/>
    <p:sldId id="407" r:id="rId9"/>
    <p:sldId id="408" r:id="rId10"/>
    <p:sldId id="409" r:id="rId11"/>
    <p:sldId id="401" r:id="rId12"/>
    <p:sldId id="402" r:id="rId13"/>
    <p:sldId id="403" r:id="rId14"/>
    <p:sldId id="404" r:id="rId15"/>
    <p:sldId id="406" r:id="rId16"/>
    <p:sldId id="405" r:id="rId17"/>
    <p:sldId id="386" r:id="rId18"/>
    <p:sldId id="387" r:id="rId19"/>
    <p:sldId id="388" r:id="rId20"/>
    <p:sldId id="389" r:id="rId21"/>
    <p:sldId id="412" r:id="rId22"/>
    <p:sldId id="392" r:id="rId23"/>
    <p:sldId id="393" r:id="rId24"/>
    <p:sldId id="395"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C8EC"/>
    <a:srgbClr val="F02423"/>
    <a:srgbClr val="27B369"/>
    <a:srgbClr val="F6821E"/>
    <a:srgbClr val="E74E3E"/>
    <a:srgbClr val="0EBEA9"/>
    <a:srgbClr val="F47264"/>
    <a:srgbClr val="7BBBB5"/>
    <a:srgbClr val="F5C24C"/>
    <a:srgbClr val="3DB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156" autoAdjust="0"/>
    <p:restoredTop sz="83951" autoAdjust="0"/>
  </p:normalViewPr>
  <p:slideViewPr>
    <p:cSldViewPr snapToGrid="0" showGuides="1">
      <p:cViewPr varScale="1">
        <p:scale>
          <a:sx n="63" d="100"/>
          <a:sy n="63" d="100"/>
        </p:scale>
        <p:origin x="1284" y="78"/>
      </p:cViewPr>
      <p:guideLst/>
    </p:cSldViewPr>
  </p:slideViewPr>
  <p:notesTextViewPr>
    <p:cViewPr>
      <p:scale>
        <a:sx n="20" d="100"/>
        <a:sy n="20" d="100"/>
      </p:scale>
      <p:origin x="0" y="0"/>
    </p:cViewPr>
  </p:notesTextViewPr>
  <p:sorterViewPr>
    <p:cViewPr>
      <p:scale>
        <a:sx n="20" d="100"/>
        <a:sy n="20" d="100"/>
      </p:scale>
      <p:origin x="0" y="0"/>
    </p:cViewPr>
  </p:sorterViewPr>
  <p:notesViewPr>
    <p:cSldViewPr snapToGrid="0" showGuides="1">
      <p:cViewPr varScale="1">
        <p:scale>
          <a:sx n="51" d="100"/>
          <a:sy n="51" d="100"/>
        </p:scale>
        <p:origin x="286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66C23F-2943-41AE-8A50-594A3BF50A65}" type="datetimeFigureOut">
              <a:rPr lang="en-GB" smtClean="0"/>
              <a:t>29/05/2017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0A507B-2379-4D1E-BC8D-2A6EF20C4C9D}" type="slidenum">
              <a:rPr lang="en-GB" smtClean="0"/>
              <a:t>‹#›</a:t>
            </a:fld>
            <a:endParaRPr lang="en-GB"/>
          </a:p>
        </p:txBody>
      </p:sp>
    </p:spTree>
    <p:extLst>
      <p:ext uri="{BB962C8B-B14F-4D97-AF65-F5344CB8AC3E}">
        <p14:creationId xmlns:p14="http://schemas.microsoft.com/office/powerpoint/2010/main" val="3688153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8B4F4-0E37-45D0-A03B-BC6109B7B9EC}" type="datetimeFigureOut">
              <a:rPr lang="en-GB" smtClean="0"/>
              <a:t>29/05/2017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AAE0B-E3A9-415E-BF9D-35A66B2C4B2F}" type="slidenum">
              <a:rPr lang="en-GB" smtClean="0"/>
              <a:t>‹#›</a:t>
            </a:fld>
            <a:endParaRPr lang="en-GB"/>
          </a:p>
        </p:txBody>
      </p:sp>
    </p:spTree>
    <p:extLst>
      <p:ext uri="{BB962C8B-B14F-4D97-AF65-F5344CB8AC3E}">
        <p14:creationId xmlns:p14="http://schemas.microsoft.com/office/powerpoint/2010/main" val="925507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Hello Everyone, Good Morning. My name is Mark Cabanlit. I am research associate from the University of the Philippines in Cebu under the Phil LiDAR 2 Project.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Today I am going to talk about my study entitled Nearshore Fisheries Zoning Analysis in the Negros Island Region.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layout of my presentation are as follows:</a:t>
            </a:r>
          </a:p>
          <a:p>
            <a:r>
              <a:rPr lang="en-US" sz="1200" kern="1200" dirty="0" smtClean="0">
                <a:solidFill>
                  <a:schemeClr val="tx1"/>
                </a:solidFill>
                <a:effectLst/>
                <a:latin typeface="+mn-lt"/>
                <a:ea typeface="+mn-ea"/>
                <a:cs typeface="+mn-cs"/>
              </a:rPr>
              <a:t>Introduction, Methodology, Results, Conclusion, and Recommendations.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First of all, what do I want to achieve with this study? Simple, to create a map of possible sites for building nearshore fish corrals.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Our study site, Negros Island is politically divided into two provinces. Negros Island is composed of Negros Occidental and Negros Oriental with a coastal area of 548.95 km2 323.63 km2, respectively. The whole island itself is  home to a lot of marine protected areas and two marine reservations: Sagay Marine Reserve and Danjugan Island Marine Sanctuary that are home to various species of fish and very abundant marine life. Due to its abundance, it also very much prone to exploitation.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One very popular form of nearshore fisheries in Negros Island are the fish corral or locally called ‘payaw’ or ‘baclad’. These fishing mechanism as defined by IIRR (1995): is one popular method of catching fish along tidal flats, in coral reefs and mangrove areas. They are located in bays or near estuaries with moderate currents (not strong waves), affected by tidal fluctuations. This fishing gear is stationary and is constructed in areas known to be rich fishing grounds.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Normally, the movements of fish are guided by tidal currents. At high tide, they travel towards the shore to forage and look for food. During low tide, they follow the current drifting towards the sea. If they happen to enter the fish corral contraption, they are finally trapped.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data for extracted fish corrals that I currently have are only those within Negros Occidental. Given that there are not much research or data regarding this particular fishing structure, we decided to use the extracted features in Negros Occidental as a basis or guide in finding suitable areas in the other side of the island.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for our methodology, I just recycled my processes presented during last years ACRS.  For the workflow, Using the LiDAR data, we produce the following Rasters: Digital Surface Model and Number of Returns. Then in ArcMap, we create Slope of Slope and Rugosity. Using the aforementioned layers, we perform Principal Component Analysis.</a:t>
            </a:r>
          </a:p>
          <a:p>
            <a:r>
              <a:rPr lang="en-US"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For the image processing, we separate the Land and water since we only need to process the water. Then we classify the tall structures accordingly if it is either fish corral or otherwise. Then we smoothen the shapefiles in ArcMap so it looks ok.</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Which gives us the shapefiles that we need.</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Afterwards we created layers for our analysis. First is the distance we got it by taking the distance from the fish corral object to the nearest land mass which was calculated using the Near function in ArcMap.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There are no studies yet that has stated an exact suitable depth for fish corrals but by using the extracted features we can </a:t>
            </a:r>
            <a:r>
              <a:rPr lang="en-GB" sz="1200" kern="1200" dirty="0" err="1" smtClean="0">
                <a:solidFill>
                  <a:schemeClr val="tx1"/>
                </a:solidFill>
                <a:effectLst/>
                <a:latin typeface="+mn-lt"/>
                <a:ea typeface="+mn-ea"/>
                <a:cs typeface="+mn-cs"/>
              </a:rPr>
              <a:t>analyze</a:t>
            </a:r>
            <a:r>
              <a:rPr lang="en-GB" sz="1200" kern="1200" dirty="0" smtClean="0">
                <a:solidFill>
                  <a:schemeClr val="tx1"/>
                </a:solidFill>
                <a:effectLst/>
                <a:latin typeface="+mn-lt"/>
                <a:ea typeface="+mn-ea"/>
                <a:cs typeface="+mn-cs"/>
              </a:rPr>
              <a:t> as to which depth most of these fish corrals were built. By using the feature to point function in ArcMap, each fish corral polygon was converted into a centroid point and then their bathymetry values were extracted. These values were then </a:t>
            </a:r>
            <a:r>
              <a:rPr lang="en-GB" sz="1200" kern="1200" dirty="0" err="1" smtClean="0">
                <a:solidFill>
                  <a:schemeClr val="tx1"/>
                </a:solidFill>
                <a:effectLst/>
                <a:latin typeface="+mn-lt"/>
                <a:ea typeface="+mn-ea"/>
                <a:cs typeface="+mn-cs"/>
              </a:rPr>
              <a:t>analyzed</a:t>
            </a:r>
            <a:r>
              <a:rPr lang="en-GB" sz="1200" kern="1200" dirty="0" smtClean="0">
                <a:solidFill>
                  <a:schemeClr val="tx1"/>
                </a:solidFill>
                <a:effectLst/>
                <a:latin typeface="+mn-lt"/>
                <a:ea typeface="+mn-ea"/>
                <a:cs typeface="+mn-cs"/>
              </a:rPr>
              <a:t> in excel and their medians were calculated in order to find the appropriate ranges for their suitability.</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same median process were used to calculate the ranges for the chlorophyll value (but the upper half of the chlorophyll concentration was directly considered as suitable). According to NASA Earth Observations (2015), the chlorophyll concentration map shows where tiny, floating plants live in the ocean. These plants, called phytoplankton, are an important part of the ocean's food chain because many animals (such as small fish and whales) feed on them. Phytoplankton contain a photosynthetic pigment called chlorophyll that lends them a greenish color. When phytoplankton grow in large numbers they make the ocean appear greenish (NASA Earth Observations, 2015).</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shapefiles for reef locations, marine protected areas and monitoring sites were acquired from PhilGIS (2016). Each site is represented by a point. In order to represent them as actual sites, a 1000-meter buffer was created around the point representing the feature. This buffer will have a weight of 1 which means that it would not be suitable to create a fish corral in the spot. Although it is very rich in aquatic resources, these areas are mostly restricted. Additional buffers were then added with suitability values decreasing as they get further from the point.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Each port is also represented by a point. Each point is given a 10 kilometer buffer with weight is equal to 1 and 5 for the rest of the area. The weight are lowest on seaports since it wouldn’t be good site for nearshore fisheries.</a:t>
            </a:r>
          </a:p>
          <a:p>
            <a:r>
              <a:rPr lang="en-US" sz="1200" kern="1200" dirty="0" smtClean="0">
                <a:solidFill>
                  <a:schemeClr val="tx1"/>
                </a:solidFill>
                <a:effectLst/>
                <a:latin typeface="+mn-lt"/>
                <a:ea typeface="+mn-ea"/>
                <a:cs typeface="+mn-cs"/>
              </a:rPr>
              <a:t>After gathering all the necessary layers, converting them into </a:t>
            </a:r>
            <a:r>
              <a:rPr lang="en-US" sz="1200" kern="1200" dirty="0" err="1" smtClean="0">
                <a:solidFill>
                  <a:schemeClr val="tx1"/>
                </a:solidFill>
                <a:effectLst/>
                <a:latin typeface="+mn-lt"/>
                <a:ea typeface="+mn-ea"/>
                <a:cs typeface="+mn-cs"/>
              </a:rPr>
              <a:t>gis</a:t>
            </a:r>
            <a:r>
              <a:rPr lang="en-US" sz="1200" kern="1200" dirty="0" smtClean="0">
                <a:solidFill>
                  <a:schemeClr val="tx1"/>
                </a:solidFill>
                <a:effectLst/>
                <a:latin typeface="+mn-lt"/>
                <a:ea typeface="+mn-ea"/>
                <a:cs typeface="+mn-cs"/>
              </a:rPr>
              <a:t> data and normalizing them, a Union was performed among all the shapefiles. Raster calculator was then performed to get the suitability value for each polygon. The resulting shapefile will have a value ranging from 1 to 5, with 5 as the most suitable while 1 as the least suitable. These values will be used for our analysis of the suitable sites.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resulting map shows a 2-kilometer buffer of Negros Island with polygons containing suitability values for each particular section of the coastal area.</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As we observed  in suitability map, the highly suitable coastal areas in the province of Negros Occidental has already a lot of pre-existing fish corral. These municipalities/cities include Sagay, Cadiz, Manapla, Victorias, E.B. Magalona, Silay, Talisay, Bago, Pontevedra and Hinigaran. Fish corrals are very common among the aforementioned areas.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municipalities/cities with higher suitability values in Negros Oriental were Manjuyod, Bais, Bindoy, Zamboanguita, Tanjay and a portion of Siston. As we have observed, the cities mentioned have been rich in aquaculture. For example Bais city which has the largest fish pond area in the whole province of Negros Oriental.</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extracted fish corrals from Negros Occidental has been successfully used to create a suitability map for the whole Negros Island. The distance and depth analyzed from the extracted fish corrals, paired with the chlorophyll concentration was utilized to create the map. Furthermore, the monitoring sites, reef locations, marine protected areas and seaports were also beneficial in producing the suitability map. Along the coastal area of the Negros Island Region, there is 430.61 km² of nearshore area that highly suitable for fish corrals.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 further studies, an interview with experts regarding the distribution of weights will be conducted. Furthermore, a chlorophyll raster with a higher resolution would be more helpful for the study. Actual areas for the monitoring sites, reef locations and marine protected areas would be more accurate as compared to the point shapefiles. There are a lot more factors that we can consider in the suitability analysis but at least for now, the methodology is already laid out and adding additional layers wouldn’t be that complex to incorporate in the study.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 would like to thank the following:</a:t>
            </a:r>
          </a:p>
          <a:p>
            <a:r>
              <a:rPr lang="en-US" sz="1200" kern="1200" smtClean="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10"/>
          </p:nvPr>
        </p:nvSpPr>
        <p:spPr/>
        <p:txBody>
          <a:bodyPr/>
          <a:lstStyle/>
          <a:p>
            <a:fld id="{F01AAE0B-E3A9-415E-BF9D-35A66B2C4B2F}" type="slidenum">
              <a:rPr lang="en-GB" smtClean="0"/>
              <a:t>1</a:t>
            </a:fld>
            <a:endParaRPr lang="en-GB"/>
          </a:p>
        </p:txBody>
      </p:sp>
    </p:spTree>
    <p:extLst>
      <p:ext uri="{BB962C8B-B14F-4D97-AF65-F5344CB8AC3E}">
        <p14:creationId xmlns:p14="http://schemas.microsoft.com/office/powerpoint/2010/main" val="1087754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How does it work?</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Normally, the movements of fish are guided by tidal currents. At high tide, they travel towards the shore to forage and look for food. During low tide, they follow the current drifting towards the sea. If they happen to enter the fish corral contraption, they are finally trapped </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6</a:t>
            </a:fld>
            <a:endParaRPr lang="en-GB"/>
          </a:p>
        </p:txBody>
      </p:sp>
    </p:spTree>
    <p:extLst>
      <p:ext uri="{BB962C8B-B14F-4D97-AF65-F5344CB8AC3E}">
        <p14:creationId xmlns:p14="http://schemas.microsoft.com/office/powerpoint/2010/main" val="39484415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For the workflow,</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Using the </a:t>
            </a:r>
            <a:r>
              <a:rPr lang="en-GB" sz="1200" dirty="0" err="1" smtClean="0">
                <a:solidFill>
                  <a:schemeClr val="bg1">
                    <a:lumMod val="50000"/>
                  </a:schemeClr>
                </a:solidFill>
                <a:latin typeface="Aller Light" panose="02000503000000020004" pitchFamily="2" charset="0"/>
              </a:rPr>
              <a:t>LiDAR</a:t>
            </a:r>
            <a:r>
              <a:rPr lang="en-GB" sz="1200" dirty="0" smtClean="0">
                <a:solidFill>
                  <a:schemeClr val="bg1">
                    <a:lumMod val="50000"/>
                  </a:schemeClr>
                </a:solidFill>
                <a:latin typeface="Aller Light" panose="02000503000000020004" pitchFamily="2" charset="0"/>
              </a:rPr>
              <a:t> data, we produce the following </a:t>
            </a:r>
            <a:r>
              <a:rPr lang="en-GB" sz="1200" dirty="0" err="1" smtClean="0">
                <a:solidFill>
                  <a:schemeClr val="bg1">
                    <a:lumMod val="50000"/>
                  </a:schemeClr>
                </a:solidFill>
                <a:latin typeface="Aller Light" panose="02000503000000020004" pitchFamily="2" charset="0"/>
              </a:rPr>
              <a:t>Rasters</a:t>
            </a:r>
            <a:r>
              <a:rPr lang="en-GB" sz="1200" dirty="0" smtClean="0">
                <a:solidFill>
                  <a:schemeClr val="bg1">
                    <a:lumMod val="50000"/>
                  </a:schemeClr>
                </a:solidFill>
                <a:latin typeface="Aller Light" panose="02000503000000020004" pitchFamily="2" charset="0"/>
              </a:rPr>
              <a:t>: Digital Surface Model and Number of Returns.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Then </a:t>
            </a:r>
            <a:r>
              <a:rPr lang="en-GB" sz="1200" dirty="0" smtClean="0">
                <a:solidFill>
                  <a:schemeClr val="bg1">
                    <a:lumMod val="50000"/>
                  </a:schemeClr>
                </a:solidFill>
                <a:latin typeface="Aller Light" panose="02000503000000020004" pitchFamily="2" charset="0"/>
              </a:rPr>
              <a:t>in </a:t>
            </a:r>
            <a:r>
              <a:rPr lang="en-GB" sz="1200" dirty="0" err="1" smtClean="0">
                <a:solidFill>
                  <a:schemeClr val="bg1">
                    <a:lumMod val="50000"/>
                  </a:schemeClr>
                </a:solidFill>
                <a:latin typeface="Aller Light" panose="02000503000000020004" pitchFamily="2" charset="0"/>
              </a:rPr>
              <a:t>ArcMap</a:t>
            </a:r>
            <a:r>
              <a:rPr lang="en-GB" sz="1200" dirty="0" smtClean="0">
                <a:solidFill>
                  <a:schemeClr val="bg1">
                    <a:lumMod val="50000"/>
                  </a:schemeClr>
                </a:solidFill>
                <a:latin typeface="Aller Light" panose="02000503000000020004" pitchFamily="2" charset="0"/>
              </a:rPr>
              <a:t>, we create Slope of Slope and </a:t>
            </a:r>
            <a:r>
              <a:rPr lang="en-GB" sz="1200" dirty="0" err="1" smtClean="0">
                <a:solidFill>
                  <a:schemeClr val="bg1">
                    <a:lumMod val="50000"/>
                  </a:schemeClr>
                </a:solidFill>
                <a:latin typeface="Aller Light" panose="02000503000000020004" pitchFamily="2" charset="0"/>
              </a:rPr>
              <a:t>Rugosity</a:t>
            </a:r>
            <a:r>
              <a:rPr lang="en-GB" sz="1200" dirty="0" smtClean="0">
                <a:solidFill>
                  <a:schemeClr val="bg1">
                    <a:lumMod val="50000"/>
                  </a:schemeClr>
                </a:solidFill>
                <a:latin typeface="Aller Light" panose="02000503000000020004" pitchFamily="2" charset="0"/>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Using the aforementioned layers, we perform Principal Component Analysis.</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8</a:t>
            </a:fld>
            <a:endParaRPr lang="en-GB"/>
          </a:p>
        </p:txBody>
      </p:sp>
    </p:spTree>
    <p:extLst>
      <p:ext uri="{BB962C8B-B14F-4D97-AF65-F5344CB8AC3E}">
        <p14:creationId xmlns:p14="http://schemas.microsoft.com/office/powerpoint/2010/main" val="3783214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For the image processing, we separate the Land and water since we only need to process the water.</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Then we classify the tall structures accordingly if it is either</a:t>
            </a:r>
            <a:r>
              <a:rPr lang="en-GB" sz="1200" baseline="0" dirty="0" smtClean="0">
                <a:solidFill>
                  <a:schemeClr val="bg1">
                    <a:lumMod val="50000"/>
                  </a:schemeClr>
                </a:solidFill>
                <a:latin typeface="Aller Light" panose="02000503000000020004" pitchFamily="2" charset="0"/>
              </a:rPr>
              <a:t> fish corral or otherwise.</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aseline="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chemeClr val="bg1">
                    <a:lumMod val="50000"/>
                  </a:schemeClr>
                </a:solidFill>
                <a:latin typeface="Aller Light" panose="02000503000000020004" pitchFamily="2" charset="0"/>
              </a:rPr>
              <a:t>Then we smoothen the </a:t>
            </a:r>
            <a:r>
              <a:rPr lang="en-GB" sz="1200" dirty="0" err="1" smtClean="0">
                <a:solidFill>
                  <a:schemeClr val="bg1">
                    <a:lumMod val="50000"/>
                  </a:schemeClr>
                </a:solidFill>
                <a:latin typeface="Aller Light" panose="02000503000000020004" pitchFamily="2" charset="0"/>
              </a:rPr>
              <a:t>shapefiles</a:t>
            </a:r>
            <a:r>
              <a:rPr lang="en-GB" sz="1200" dirty="0" smtClean="0">
                <a:solidFill>
                  <a:schemeClr val="bg1">
                    <a:lumMod val="50000"/>
                  </a:schemeClr>
                </a:solidFill>
                <a:latin typeface="Aller Light" panose="02000503000000020004" pitchFamily="2" charset="0"/>
              </a:rPr>
              <a:t> in </a:t>
            </a:r>
            <a:r>
              <a:rPr lang="en-GB" sz="1200" dirty="0" err="1" smtClean="0">
                <a:solidFill>
                  <a:schemeClr val="bg1">
                    <a:lumMod val="50000"/>
                  </a:schemeClr>
                </a:solidFill>
                <a:latin typeface="Aller Light" panose="02000503000000020004" pitchFamily="2" charset="0"/>
              </a:rPr>
              <a:t>ArcMap</a:t>
            </a:r>
            <a:r>
              <a:rPr lang="en-GB" sz="1200" dirty="0" smtClean="0">
                <a:solidFill>
                  <a:schemeClr val="bg1">
                    <a:lumMod val="50000"/>
                  </a:schemeClr>
                </a:solidFill>
                <a:latin typeface="Aller Light" panose="02000503000000020004" pitchFamily="2" charset="0"/>
              </a:rPr>
              <a:t> so it</a:t>
            </a:r>
            <a:r>
              <a:rPr lang="en-GB" sz="1200" baseline="0" dirty="0" smtClean="0">
                <a:solidFill>
                  <a:schemeClr val="bg1">
                    <a:lumMod val="50000"/>
                  </a:schemeClr>
                </a:solidFill>
                <a:latin typeface="Aller Light" panose="02000503000000020004" pitchFamily="2" charset="0"/>
              </a:rPr>
              <a:t> looks ok.</a:t>
            </a:r>
            <a:endParaRPr lang="en-GB" sz="1200" dirty="0" smtClean="0">
              <a:solidFill>
                <a:schemeClr val="bg1">
                  <a:lumMod val="50000"/>
                </a:schemeClr>
              </a:solidFill>
              <a:latin typeface="Aller Light" panose="02000503000000020004" pitchFamily="2"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dirty="0" smtClean="0">
              <a:solidFill>
                <a:schemeClr val="bg1">
                  <a:lumMod val="50000"/>
                </a:schemeClr>
              </a:solidFill>
              <a:latin typeface="Aller Light" panose="02000503000000020004" pitchFamily="2" charset="0"/>
            </a:endParaRPr>
          </a:p>
          <a:p>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9</a:t>
            </a:fld>
            <a:endParaRPr lang="en-GB"/>
          </a:p>
        </p:txBody>
      </p:sp>
    </p:spTree>
    <p:extLst>
      <p:ext uri="{BB962C8B-B14F-4D97-AF65-F5344CB8AC3E}">
        <p14:creationId xmlns:p14="http://schemas.microsoft.com/office/powerpoint/2010/main" val="37794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Afterwards, we create an output map.</a:t>
            </a:r>
            <a:endParaRPr lang="en-US" dirty="0"/>
          </a:p>
        </p:txBody>
      </p:sp>
      <p:sp>
        <p:nvSpPr>
          <p:cNvPr id="4" name="Slide Number Placeholder 3"/>
          <p:cNvSpPr>
            <a:spLocks noGrp="1"/>
          </p:cNvSpPr>
          <p:nvPr>
            <p:ph type="sldNum" sz="quarter" idx="10"/>
          </p:nvPr>
        </p:nvSpPr>
        <p:spPr/>
        <p:txBody>
          <a:bodyPr/>
          <a:lstStyle/>
          <a:p>
            <a:fld id="{F01AAE0B-E3A9-415E-BF9D-35A66B2C4B2F}" type="slidenum">
              <a:rPr lang="en-GB" smtClean="0"/>
              <a:t>10</a:t>
            </a:fld>
            <a:endParaRPr lang="en-GB"/>
          </a:p>
        </p:txBody>
      </p:sp>
    </p:spTree>
    <p:extLst>
      <p:ext uri="{BB962C8B-B14F-4D97-AF65-F5344CB8AC3E}">
        <p14:creationId xmlns:p14="http://schemas.microsoft.com/office/powerpoint/2010/main" val="76284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0100" y="596903"/>
            <a:ext cx="6613574" cy="505969"/>
          </a:xfrm>
        </p:spPr>
        <p:txBody>
          <a:bodyPr lIns="0" rIns="0" anchor="ctr">
            <a:noAutofit/>
          </a:bodyPr>
          <a:lstStyle>
            <a:lvl1pPr algn="l">
              <a:defRPr sz="3600" b="0">
                <a:solidFill>
                  <a:schemeClr val="accent1"/>
                </a:solidFill>
                <a:latin typeface="Calibri Light" panose="020F0302020204030204" pitchFamily="34" charset="0"/>
                <a:ea typeface="Open Sans Light" panose="020B0306030504020204" pitchFamily="34" charset="0"/>
                <a:cs typeface="Open Sans Light" panose="020B0306030504020204" pitchFamily="34" charset="0"/>
              </a:defRPr>
            </a:lvl1pPr>
          </a:lstStyle>
          <a:p>
            <a:r>
              <a:rPr lang="en-US" dirty="0" smtClean="0"/>
              <a:t>Write Your Title Here</a:t>
            </a:r>
            <a:endParaRPr lang="en-GB" dirty="0"/>
          </a:p>
        </p:txBody>
      </p:sp>
      <p:sp>
        <p:nvSpPr>
          <p:cNvPr id="13" name="Text Placeholder 12"/>
          <p:cNvSpPr>
            <a:spLocks noGrp="1"/>
          </p:cNvSpPr>
          <p:nvPr>
            <p:ph type="body" sz="quarter" idx="11" hasCustomPrompt="1"/>
          </p:nvPr>
        </p:nvSpPr>
        <p:spPr>
          <a:xfrm>
            <a:off x="800101" y="1861626"/>
            <a:ext cx="3409657" cy="516988"/>
          </a:xfrm>
        </p:spPr>
        <p:txBody>
          <a:bodyPr lIns="0" rIns="0">
            <a:normAutofit/>
          </a:bodyPr>
          <a:lstStyle>
            <a:lvl1pPr marL="0" indent="0">
              <a:buNone/>
              <a:defRPr sz="1600" b="0" baseline="0">
                <a:solidFill>
                  <a:schemeClr val="accent1"/>
                </a:solidFill>
                <a:latin typeface="Calibri" panose="020F0502020204030204" pitchFamily="34" charset="0"/>
              </a:defRPr>
            </a:lvl1pPr>
            <a:lvl2pPr marL="457198" indent="0">
              <a:buNone/>
              <a:defRPr/>
            </a:lvl2pPr>
            <a:lvl3pPr marL="914395" indent="0">
              <a:buNone/>
              <a:defRPr/>
            </a:lvl3pPr>
            <a:lvl4pPr marL="1371592" indent="0">
              <a:buNone/>
              <a:defRPr/>
            </a:lvl4pPr>
            <a:lvl5pPr marL="1828789" indent="0">
              <a:buNone/>
              <a:defRPr/>
            </a:lvl5pPr>
          </a:lstStyle>
          <a:p>
            <a:pPr lvl="0"/>
            <a:r>
              <a:rPr lang="en-US" dirty="0" smtClean="0"/>
              <a:t>Write Your Article Title Here</a:t>
            </a:r>
            <a:endParaRPr lang="en-GB" dirty="0"/>
          </a:p>
        </p:txBody>
      </p:sp>
      <p:sp>
        <p:nvSpPr>
          <p:cNvPr id="18" name="Text Placeholder 12"/>
          <p:cNvSpPr>
            <a:spLocks noGrp="1"/>
          </p:cNvSpPr>
          <p:nvPr>
            <p:ph type="body" sz="quarter" idx="13" hasCustomPrompt="1"/>
          </p:nvPr>
        </p:nvSpPr>
        <p:spPr>
          <a:xfrm>
            <a:off x="4934245" y="1861626"/>
            <a:ext cx="3409657" cy="516988"/>
          </a:xfrm>
        </p:spPr>
        <p:txBody>
          <a:bodyPr lIns="0" rIns="0">
            <a:normAutofit/>
          </a:bodyPr>
          <a:lstStyle>
            <a:lvl1pPr marL="0" indent="0" algn="r">
              <a:buNone/>
              <a:defRPr sz="1600" b="0" baseline="0">
                <a:solidFill>
                  <a:schemeClr val="accent1"/>
                </a:solidFill>
                <a:latin typeface="Calibri" panose="020F0502020204030204" pitchFamily="34" charset="0"/>
              </a:defRPr>
            </a:lvl1pPr>
            <a:lvl2pPr marL="457198" indent="0">
              <a:buNone/>
              <a:defRPr/>
            </a:lvl2pPr>
            <a:lvl3pPr marL="914395" indent="0">
              <a:buNone/>
              <a:defRPr/>
            </a:lvl3pPr>
            <a:lvl4pPr marL="1371592" indent="0">
              <a:buNone/>
              <a:defRPr/>
            </a:lvl4pPr>
            <a:lvl5pPr marL="1828789" indent="0">
              <a:buNone/>
              <a:defRPr/>
            </a:lvl5pPr>
          </a:lstStyle>
          <a:p>
            <a:pPr lvl="0"/>
            <a:r>
              <a:rPr lang="en-US" dirty="0" smtClean="0"/>
              <a:t>Write Your Article Title Here</a:t>
            </a:r>
            <a:endParaRPr lang="en-GB" dirty="0"/>
          </a:p>
        </p:txBody>
      </p:sp>
      <p:sp>
        <p:nvSpPr>
          <p:cNvPr id="8" name="TextBox 7"/>
          <p:cNvSpPr txBox="1"/>
          <p:nvPr userDrawn="1"/>
        </p:nvSpPr>
        <p:spPr>
          <a:xfrm>
            <a:off x="1199204" y="6207129"/>
            <a:ext cx="385659" cy="123111"/>
          </a:xfrm>
          <a:prstGeom prst="rect">
            <a:avLst/>
          </a:prstGeom>
          <a:noFill/>
        </p:spPr>
        <p:txBody>
          <a:bodyPr wrap="square" lIns="0" tIns="0" rIns="0" bIns="0" rtlCol="0">
            <a:spAutoFit/>
          </a:bodyPr>
          <a:lstStyle/>
          <a:p>
            <a:r>
              <a:rPr lang="en-GB" sz="800" b="0" dirty="0" smtClean="0">
                <a:solidFill>
                  <a:schemeClr val="tx1">
                    <a:lumMod val="75000"/>
                    <a:lumOff val="25000"/>
                  </a:schemeClr>
                </a:solidFill>
                <a:latin typeface="Calibri Light" panose="020F0302020204030204" pitchFamily="34" charset="0"/>
              </a:rPr>
              <a:t>UP</a:t>
            </a:r>
            <a:r>
              <a:rPr lang="en-GB" sz="800" b="0" baseline="0" dirty="0" smtClean="0">
                <a:solidFill>
                  <a:schemeClr val="tx1">
                    <a:lumMod val="75000"/>
                    <a:lumOff val="25000"/>
                  </a:schemeClr>
                </a:solidFill>
                <a:latin typeface="Calibri Light" panose="020F0302020204030204" pitchFamily="34" charset="0"/>
              </a:rPr>
              <a:t> Cebu</a:t>
            </a:r>
            <a:endParaRPr lang="en-GB" sz="800" b="0" dirty="0">
              <a:solidFill>
                <a:schemeClr val="tx1">
                  <a:lumMod val="75000"/>
                  <a:lumOff val="25000"/>
                </a:schemeClr>
              </a:solidFill>
              <a:latin typeface="Calibri Light" panose="020F0302020204030204" pitchFamily="34" charset="0"/>
            </a:endParaRPr>
          </a:p>
        </p:txBody>
      </p:sp>
      <p:sp>
        <p:nvSpPr>
          <p:cNvPr id="9" name="TextBox 8"/>
          <p:cNvSpPr txBox="1"/>
          <p:nvPr userDrawn="1"/>
        </p:nvSpPr>
        <p:spPr>
          <a:xfrm>
            <a:off x="1199204" y="6329364"/>
            <a:ext cx="701034" cy="130805"/>
          </a:xfrm>
          <a:prstGeom prst="rect">
            <a:avLst/>
          </a:prstGeom>
          <a:noFill/>
        </p:spPr>
        <p:txBody>
          <a:bodyPr wrap="square" lIns="0" tIns="0" rIns="0" bIns="0" rtlCol="0">
            <a:spAutoFit/>
          </a:bodyPr>
          <a:lstStyle/>
          <a:p>
            <a:r>
              <a:rPr lang="en-GB" sz="850" b="0" dirty="0" smtClean="0">
                <a:solidFill>
                  <a:schemeClr val="tx1">
                    <a:lumMod val="65000"/>
                    <a:lumOff val="35000"/>
                  </a:schemeClr>
                </a:solidFill>
                <a:latin typeface="Calibri Light" panose="020F0302020204030204" pitchFamily="34" charset="0"/>
              </a:rPr>
              <a:t>Phil LiDAR 2</a:t>
            </a:r>
            <a:endParaRPr lang="en-GB" sz="850" b="0" dirty="0">
              <a:solidFill>
                <a:schemeClr val="tx1">
                  <a:lumMod val="65000"/>
                  <a:lumOff val="35000"/>
                </a:schemeClr>
              </a:solidFill>
              <a:latin typeface="Calibri Light" panose="020F0302020204030204" pitchFamily="34" charset="0"/>
            </a:endParaRPr>
          </a:p>
        </p:txBody>
      </p:sp>
      <p:sp>
        <p:nvSpPr>
          <p:cNvPr id="10" name="TextBox 9"/>
          <p:cNvSpPr txBox="1"/>
          <p:nvPr userDrawn="1"/>
        </p:nvSpPr>
        <p:spPr>
          <a:xfrm>
            <a:off x="3765348" y="6291976"/>
            <a:ext cx="1602530" cy="123111"/>
          </a:xfrm>
          <a:prstGeom prst="rect">
            <a:avLst/>
          </a:prstGeom>
          <a:noFill/>
        </p:spPr>
        <p:txBody>
          <a:bodyPr wrap="square" lIns="0" tIns="0" rIns="0" bIns="0" rtlCol="0">
            <a:spAutoFit/>
          </a:bodyPr>
          <a:lstStyle/>
          <a:p>
            <a:pPr lvl="0" algn="ctr">
              <a:defRPr sz="1800">
                <a:solidFill>
                  <a:srgbClr val="000000"/>
                </a:solidFill>
              </a:defRPr>
            </a:pPr>
            <a:r>
              <a:rPr lang="en-GB" sz="800" dirty="0" smtClean="0">
                <a:solidFill>
                  <a:srgbClr val="53585F"/>
                </a:solidFill>
                <a:latin typeface="Calibri Light" panose="020F0302020204030204" pitchFamily="34" charset="0"/>
              </a:rPr>
              <a:t>Nearshore Fisheries Zoning Analysis</a:t>
            </a:r>
            <a:endParaRPr lang="en-GB" sz="800" dirty="0">
              <a:solidFill>
                <a:srgbClr val="53585F"/>
              </a:solidFill>
              <a:latin typeface="Calibri Light" panose="020F0302020204030204"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0100" y="6153981"/>
            <a:ext cx="347606" cy="350766"/>
          </a:xfrm>
          <a:prstGeom prst="rect">
            <a:avLst/>
          </a:prstGeom>
        </p:spPr>
      </p:pic>
    </p:spTree>
    <p:extLst>
      <p:ext uri="{BB962C8B-B14F-4D97-AF65-F5344CB8AC3E}">
        <p14:creationId xmlns:p14="http://schemas.microsoft.com/office/powerpoint/2010/main" val="3532805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2" userDrawn="1">
          <p15:clr>
            <a:srgbClr val="FBAE40"/>
          </p15:clr>
        </p15:guide>
        <p15:guide id="2" pos="504" userDrawn="1">
          <p15:clr>
            <a:srgbClr val="FBAE40"/>
          </p15:clr>
        </p15:guide>
        <p15:guide id="3" pos="5256" userDrawn="1">
          <p15:clr>
            <a:srgbClr val="FBAE40"/>
          </p15:clr>
        </p15:guide>
        <p15:guide id="4" orient="horz" pos="3888" userDrawn="1">
          <p15:clr>
            <a:srgbClr val="FBAE40"/>
          </p15:clr>
        </p15:guide>
        <p15:guide id="5" orient="horz" pos="1392" userDrawn="1">
          <p15:clr>
            <a:srgbClr val="FBAE40"/>
          </p15:clr>
        </p15:guide>
        <p15:guide id="6"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198" indent="0">
              <a:buNone/>
              <a:defRPr sz="2800"/>
            </a:lvl2pPr>
            <a:lvl3pPr marL="914395" indent="0">
              <a:buNone/>
              <a:defRPr sz="2400"/>
            </a:lvl3pPr>
            <a:lvl4pPr marL="1371592" indent="0">
              <a:buNone/>
              <a:defRPr sz="2000"/>
            </a:lvl4pPr>
            <a:lvl5pPr marL="1828789" indent="0">
              <a:buNone/>
              <a:defRPr sz="2000"/>
            </a:lvl5pPr>
            <a:lvl6pPr marL="2285987" indent="0">
              <a:buNone/>
              <a:defRPr sz="2000"/>
            </a:lvl6pPr>
            <a:lvl7pPr marL="2743185" indent="0">
              <a:buNone/>
              <a:defRPr sz="2000"/>
            </a:lvl7pPr>
            <a:lvl8pPr marL="3200381" indent="0">
              <a:buNone/>
              <a:defRPr sz="2000"/>
            </a:lvl8pPr>
            <a:lvl9pPr marL="365757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198"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5" indent="0">
              <a:buNone/>
              <a:defRPr sz="1000"/>
            </a:lvl7pPr>
            <a:lvl8pPr marL="3200381" indent="0">
              <a:buNone/>
              <a:defRPr sz="1000"/>
            </a:lvl8pPr>
            <a:lvl9pPr marL="365757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4FD24F-A8CD-4E70-A371-C011B5592845}" type="datetimeFigureOut">
              <a:rPr lang="en-GB" smtClean="0"/>
              <a:t>29/05/2017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0888524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3940344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2412379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98"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5" indent="0" algn="ctr">
              <a:buNone/>
              <a:defRPr sz="1600"/>
            </a:lvl7pPr>
            <a:lvl8pPr marL="3200381" indent="0" algn="ctr">
              <a:buNone/>
              <a:defRPr sz="1600"/>
            </a:lvl8pPr>
            <a:lvl9pPr marL="365757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0577286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5002736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1"/>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9" y="4589466"/>
            <a:ext cx="7886700" cy="1500187"/>
          </a:xfrm>
        </p:spPr>
        <p:txBody>
          <a:bodyPr/>
          <a:lstStyle>
            <a:lvl1pPr marL="0" indent="0">
              <a:buNone/>
              <a:defRPr sz="2400">
                <a:solidFill>
                  <a:schemeClr val="tx1"/>
                </a:solidFill>
              </a:defRPr>
            </a:lvl1pPr>
            <a:lvl2pPr marL="457198" indent="0">
              <a:buNone/>
              <a:defRPr sz="2000">
                <a:solidFill>
                  <a:schemeClr val="tx1">
                    <a:tint val="75000"/>
                  </a:schemeClr>
                </a:solidFill>
              </a:defRPr>
            </a:lvl2pPr>
            <a:lvl3pPr marL="914395" indent="0">
              <a:buNone/>
              <a:defRPr sz="1800">
                <a:solidFill>
                  <a:schemeClr val="tx1">
                    <a:tint val="75000"/>
                  </a:schemeClr>
                </a:solidFill>
              </a:defRPr>
            </a:lvl3pPr>
            <a:lvl4pPr marL="1371592" indent="0">
              <a:buNone/>
              <a:defRPr sz="1600">
                <a:solidFill>
                  <a:schemeClr val="tx1">
                    <a:tint val="75000"/>
                  </a:schemeClr>
                </a:solidFill>
              </a:defRPr>
            </a:lvl4pPr>
            <a:lvl5pPr marL="1828789" indent="0">
              <a:buNone/>
              <a:defRPr sz="1600">
                <a:solidFill>
                  <a:schemeClr val="tx1">
                    <a:tint val="75000"/>
                  </a:schemeClr>
                </a:solidFill>
              </a:defRPr>
            </a:lvl5pPr>
            <a:lvl6pPr marL="2285987" indent="0">
              <a:buNone/>
              <a:defRPr sz="1600">
                <a:solidFill>
                  <a:schemeClr val="tx1">
                    <a:tint val="75000"/>
                  </a:schemeClr>
                </a:solidFill>
              </a:defRPr>
            </a:lvl6pPr>
            <a:lvl7pPr marL="2743185" indent="0">
              <a:buNone/>
              <a:defRPr sz="1600">
                <a:solidFill>
                  <a:schemeClr val="tx1">
                    <a:tint val="75000"/>
                  </a:schemeClr>
                </a:solidFill>
              </a:defRPr>
            </a:lvl7pPr>
            <a:lvl8pPr marL="3200381" indent="0">
              <a:buNone/>
              <a:defRPr sz="1600">
                <a:solidFill>
                  <a:schemeClr val="tx1">
                    <a:tint val="75000"/>
                  </a:schemeClr>
                </a:solidFill>
              </a:defRPr>
            </a:lvl8pPr>
            <a:lvl9pPr marL="365757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62861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4FD24F-A8CD-4E70-A371-C011B5592845}" type="datetimeFigureOut">
              <a:rPr lang="en-GB" smtClean="0"/>
              <a:t>29/05/2017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0622405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8"/>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98"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5" indent="0">
              <a:buNone/>
              <a:defRPr sz="1600" b="1"/>
            </a:lvl7pPr>
            <a:lvl8pPr marL="3200381" indent="0">
              <a:buNone/>
              <a:defRPr sz="1600" b="1"/>
            </a:lvl8pPr>
            <a:lvl9pPr marL="365757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198"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5" indent="0">
              <a:buNone/>
              <a:defRPr sz="1600" b="1"/>
            </a:lvl7pPr>
            <a:lvl8pPr marL="3200381" indent="0">
              <a:buNone/>
              <a:defRPr sz="1600" b="1"/>
            </a:lvl8pPr>
            <a:lvl9pPr marL="365757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74FD24F-A8CD-4E70-A371-C011B5592845}" type="datetimeFigureOut">
              <a:rPr lang="en-GB" smtClean="0"/>
              <a:t>29/05/2017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88047438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4FD24F-A8CD-4E70-A371-C011B5592845}" type="datetimeFigureOut">
              <a:rPr lang="en-GB" smtClean="0"/>
              <a:t>29/05/2017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13342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4FD24F-A8CD-4E70-A371-C011B5592845}" type="datetimeFigureOut">
              <a:rPr lang="en-GB" smtClean="0"/>
              <a:t>29/05/2017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7951769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198"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5" indent="0">
              <a:buNone/>
              <a:defRPr sz="1000"/>
            </a:lvl7pPr>
            <a:lvl8pPr marL="3200381" indent="0">
              <a:buNone/>
              <a:defRPr sz="1000"/>
            </a:lvl8pPr>
            <a:lvl9pPr marL="365757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4FD24F-A8CD-4E70-A371-C011B5592845}" type="datetimeFigureOut">
              <a:rPr lang="en-GB" smtClean="0"/>
              <a:t>29/05/2017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907029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FD24F-A8CD-4E70-A371-C011B5592845}" type="datetimeFigureOut">
              <a:rPr lang="en-GB" smtClean="0"/>
              <a:t>29/05/2017</a:t>
            </a:fld>
            <a:endParaRPr lang="en-GB"/>
          </a:p>
        </p:txBody>
      </p:sp>
      <p:sp>
        <p:nvSpPr>
          <p:cNvPr id="5" name="Footer Placeholder 4"/>
          <p:cNvSpPr>
            <a:spLocks noGrp="1"/>
          </p:cNvSpPr>
          <p:nvPr>
            <p:ph type="ftr" sz="quarter" idx="3"/>
          </p:nvPr>
        </p:nvSpPr>
        <p:spPr>
          <a:xfrm>
            <a:off x="3028951"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67CEA-C73E-4EA1-9E3F-137A40803CEA}" type="slidenum">
              <a:rPr lang="en-GB" smtClean="0"/>
              <a:t>‹#›</a:t>
            </a:fld>
            <a:endParaRPr lang="en-GB"/>
          </a:p>
        </p:txBody>
      </p:sp>
    </p:spTree>
    <p:extLst>
      <p:ext uri="{BB962C8B-B14F-4D97-AF65-F5344CB8AC3E}">
        <p14:creationId xmlns:p14="http://schemas.microsoft.com/office/powerpoint/2010/main" val="1629229366"/>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par>
    </p:tnLst>
  </p:timing>
  <p:txStyles>
    <p:titleStyle>
      <a:lvl1pPr algn="l" defTabSz="91439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6" indent="-228598" algn="l" defTabSz="9143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3" indent="-228598"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91"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8"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85"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9.jpe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9.jpe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6.png"/><Relationship Id="rId7" Type="http://schemas.openxmlformats.org/officeDocument/2006/relationships/image" Target="../media/image31.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5.png"/><Relationship Id="rId10" Type="http://schemas.openxmlformats.org/officeDocument/2006/relationships/image" Target="../media/image34.png"/><Relationship Id="rId4" Type="http://schemas.openxmlformats.org/officeDocument/2006/relationships/image" Target="../media/image37.png"/><Relationship Id="rId9" Type="http://schemas.openxmlformats.org/officeDocument/2006/relationships/image" Target="../media/image35.png"/></Relationships>
</file>

<file path=ppt/slides/_rels/slide1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jpeg"/><Relationship Id="rId1" Type="http://schemas.openxmlformats.org/officeDocument/2006/relationships/slideLayout" Target="../slideLayouts/slideLayout1.xml"/><Relationship Id="rId5" Type="http://schemas.openxmlformats.org/officeDocument/2006/relationships/image" Target="../media/image37.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jpeg"/><Relationship Id="rId1" Type="http://schemas.openxmlformats.org/officeDocument/2006/relationships/slideLayout" Target="../slideLayouts/slideLayout1.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0" y="5979886"/>
            <a:ext cx="9144000" cy="61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0"/>
            <a:ext cx="9144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hape 97"/>
          <p:cNvSpPr/>
          <p:nvPr/>
        </p:nvSpPr>
        <p:spPr>
          <a:xfrm>
            <a:off x="2065195" y="799936"/>
            <a:ext cx="5258128" cy="52581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134488" y="4678586"/>
            <a:ext cx="3091247" cy="602088"/>
          </a:xfrm>
          <a:prstGeom prst="rect">
            <a:avLst/>
          </a:prstGeom>
          <a:noFill/>
        </p:spPr>
        <p:txBody>
          <a:bodyPr wrap="square" lIns="0" tIns="0" rIns="0" bIns="0" rtlCol="0">
            <a:spAutoFit/>
          </a:bodyPr>
          <a:lstStyle/>
          <a:p>
            <a:pPr algn="ctr">
              <a:lnSpc>
                <a:spcPts val="4500"/>
              </a:lnSpc>
            </a:pPr>
            <a:r>
              <a:rPr lang="en-GB" sz="5000" smtClean="0">
                <a:solidFill>
                  <a:schemeClr val="bg1"/>
                </a:solidFill>
                <a:latin typeface="Calibri Light" panose="020F0302020204030204" pitchFamily="34" charset="0"/>
              </a:rPr>
              <a:t>242</a:t>
            </a:r>
            <a:endParaRPr lang="en-GB" sz="5000" dirty="0">
              <a:solidFill>
                <a:schemeClr val="bg1"/>
              </a:solidFill>
              <a:latin typeface="Calibri Light" panose="020F0302020204030204" pitchFamily="34" charset="0"/>
            </a:endParaRPr>
          </a:p>
        </p:txBody>
      </p:sp>
      <p:grpSp>
        <p:nvGrpSpPr>
          <p:cNvPr id="2" name="Group 1"/>
          <p:cNvGrpSpPr/>
          <p:nvPr/>
        </p:nvGrpSpPr>
        <p:grpSpPr>
          <a:xfrm>
            <a:off x="3241719" y="2032268"/>
            <a:ext cx="2905080" cy="2414498"/>
            <a:chOff x="4434944" y="2656121"/>
            <a:chExt cx="987956" cy="821120"/>
          </a:xfrm>
        </p:grpSpPr>
        <p:sp>
          <p:nvSpPr>
            <p:cNvPr id="13" name="Shape 854"/>
            <p:cNvSpPr/>
            <p:nvPr/>
          </p:nvSpPr>
          <p:spPr>
            <a:xfrm>
              <a:off x="4559253" y="2656121"/>
              <a:ext cx="702460" cy="201636"/>
            </a:xfrm>
            <a:custGeom>
              <a:avLst/>
              <a:gdLst/>
              <a:ahLst/>
              <a:cxnLst>
                <a:cxn ang="0">
                  <a:pos x="wd2" y="hd2"/>
                </a:cxn>
                <a:cxn ang="5400000">
                  <a:pos x="wd2" y="hd2"/>
                </a:cxn>
                <a:cxn ang="10800000">
                  <a:pos x="wd2" y="hd2"/>
                </a:cxn>
                <a:cxn ang="16200000">
                  <a:pos x="wd2" y="hd2"/>
                </a:cxn>
              </a:cxnLst>
              <a:rect l="0" t="0" r="r" b="b"/>
              <a:pathLst>
                <a:path w="21600" h="21600" extrusionOk="0">
                  <a:moveTo>
                    <a:pt x="16971" y="0"/>
                  </a:moveTo>
                  <a:lnTo>
                    <a:pt x="4629" y="0"/>
                  </a:lnTo>
                  <a:cubicBezTo>
                    <a:pt x="4629" y="0"/>
                    <a:pt x="3085" y="0"/>
                    <a:pt x="3085" y="5397"/>
                  </a:cubicBezTo>
                  <a:lnTo>
                    <a:pt x="18515" y="5397"/>
                  </a:lnTo>
                  <a:cubicBezTo>
                    <a:pt x="18515" y="0"/>
                    <a:pt x="16971" y="0"/>
                    <a:pt x="16971" y="0"/>
                  </a:cubicBezTo>
                  <a:close/>
                  <a:moveTo>
                    <a:pt x="21600" y="16190"/>
                  </a:moveTo>
                  <a:cubicBezTo>
                    <a:pt x="21600" y="10793"/>
                    <a:pt x="20058" y="10793"/>
                    <a:pt x="20058" y="10793"/>
                  </a:cubicBezTo>
                  <a:lnTo>
                    <a:pt x="1544" y="10793"/>
                  </a:lnTo>
                  <a:cubicBezTo>
                    <a:pt x="1544" y="10793"/>
                    <a:pt x="0" y="10793"/>
                    <a:pt x="0" y="16190"/>
                  </a:cubicBezTo>
                  <a:lnTo>
                    <a:pt x="0" y="21600"/>
                  </a:lnTo>
                  <a:lnTo>
                    <a:pt x="21600" y="21600"/>
                  </a:lnTo>
                  <a:cubicBezTo>
                    <a:pt x="21600" y="21600"/>
                    <a:pt x="21600" y="16190"/>
                    <a:pt x="21600" y="1619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4" name="Shape 855"/>
            <p:cNvSpPr/>
            <p:nvPr/>
          </p:nvSpPr>
          <p:spPr>
            <a:xfrm>
              <a:off x="4434944" y="2842585"/>
              <a:ext cx="987956" cy="634656"/>
            </a:xfrm>
            <a:custGeom>
              <a:avLst/>
              <a:gdLst/>
              <a:ahLst/>
              <a:cxnLst>
                <a:cxn ang="0">
                  <a:pos x="wd2" y="hd2"/>
                </a:cxn>
                <a:cxn ang="5400000">
                  <a:pos x="wd2" y="hd2"/>
                </a:cxn>
                <a:cxn ang="10800000">
                  <a:pos x="wd2" y="hd2"/>
                </a:cxn>
                <a:cxn ang="16200000">
                  <a:pos x="wd2" y="hd2"/>
                </a:cxn>
              </a:cxnLst>
              <a:rect l="0" t="0" r="r" b="b"/>
              <a:pathLst>
                <a:path w="21232" h="21575" extrusionOk="0">
                  <a:moveTo>
                    <a:pt x="20320" y="1015"/>
                  </a:moveTo>
                  <a:cubicBezTo>
                    <a:pt x="19682" y="0"/>
                    <a:pt x="19682" y="0"/>
                    <a:pt x="19682" y="0"/>
                  </a:cubicBezTo>
                  <a:lnTo>
                    <a:pt x="19682" y="2728"/>
                  </a:lnTo>
                  <a:lnTo>
                    <a:pt x="1550" y="2728"/>
                  </a:lnTo>
                  <a:lnTo>
                    <a:pt x="1550" y="0"/>
                  </a:lnTo>
                  <a:cubicBezTo>
                    <a:pt x="1550" y="0"/>
                    <a:pt x="1550" y="0"/>
                    <a:pt x="910" y="1015"/>
                  </a:cubicBezTo>
                  <a:cubicBezTo>
                    <a:pt x="273" y="2026"/>
                    <a:pt x="-184" y="2299"/>
                    <a:pt x="73" y="4441"/>
                  </a:cubicBezTo>
                  <a:cubicBezTo>
                    <a:pt x="329" y="6574"/>
                    <a:pt x="1565" y="18278"/>
                    <a:pt x="1749" y="19863"/>
                  </a:cubicBezTo>
                  <a:cubicBezTo>
                    <a:pt x="1951" y="21600"/>
                    <a:pt x="3068" y="21575"/>
                    <a:pt x="3068" y="21575"/>
                  </a:cubicBezTo>
                  <a:lnTo>
                    <a:pt x="18164" y="21575"/>
                  </a:lnTo>
                  <a:cubicBezTo>
                    <a:pt x="18164" y="21575"/>
                    <a:pt x="19281" y="21600"/>
                    <a:pt x="19482" y="19863"/>
                  </a:cubicBezTo>
                  <a:cubicBezTo>
                    <a:pt x="19667" y="18278"/>
                    <a:pt x="20903" y="6574"/>
                    <a:pt x="21159" y="4441"/>
                  </a:cubicBezTo>
                  <a:cubicBezTo>
                    <a:pt x="21416" y="2299"/>
                    <a:pt x="20958" y="2026"/>
                    <a:pt x="20320" y="101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Tree>
    <p:extLst>
      <p:ext uri="{BB962C8B-B14F-4D97-AF65-F5344CB8AC3E}">
        <p14:creationId xmlns:p14="http://schemas.microsoft.com/office/powerpoint/2010/main" val="310898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Y:\CoastMap\Maps\Victorias\VIC_FC.png"/>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4161" t="4338" r="30065" b="20394"/>
          <a:stretch/>
        </p:blipFill>
        <p:spPr bwMode="auto">
          <a:xfrm>
            <a:off x="2700087" y="375702"/>
            <a:ext cx="3535136" cy="2858195"/>
          </a:xfrm>
          <a:prstGeom prst="roundRect">
            <a:avLst>
              <a:gd name="adj" fmla="val 8594"/>
            </a:avLst>
          </a:prstGeom>
          <a:solidFill>
            <a:srgbClr val="FFFFFF">
              <a:shade val="85000"/>
            </a:srgbClr>
          </a:solidFill>
          <a:ln>
            <a:solidFill>
              <a:schemeClr val="accent1">
                <a:lumMod val="60000"/>
                <a:lumOff val="40000"/>
              </a:schemeClr>
            </a:solidFill>
          </a:ln>
          <a:effectLst>
            <a:reflection blurRad="12700" stA="38000" endPos="28000" dist="5000" dir="5400000" sy="-100000" algn="bl" rotWithShape="0"/>
          </a:effectLst>
        </p:spPr>
      </p:pic>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9</a:t>
            </a:r>
            <a:endParaRPr lang="en-GB" sz="1200" b="1" dirty="0"/>
          </a:p>
        </p:txBody>
      </p:sp>
      <p:sp>
        <p:nvSpPr>
          <p:cNvPr id="14" name="Shape 1815"/>
          <p:cNvSpPr/>
          <p:nvPr/>
        </p:nvSpPr>
        <p:spPr>
          <a:xfrm>
            <a:off x="0" y="3851777"/>
            <a:ext cx="9144000" cy="95322"/>
          </a:xfrm>
          <a:prstGeom prst="rect">
            <a:avLst/>
          </a:prstGeom>
          <a:solidFill>
            <a:srgbClr val="F1F1F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sp>
        <p:nvSpPr>
          <p:cNvPr id="19" name="Shape 1822"/>
          <p:cNvSpPr/>
          <p:nvPr/>
        </p:nvSpPr>
        <p:spPr>
          <a:xfrm>
            <a:off x="4372334" y="3851777"/>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0" name="Group 1825"/>
          <p:cNvGrpSpPr/>
          <p:nvPr/>
        </p:nvGrpSpPr>
        <p:grpSpPr>
          <a:xfrm rot="10800000" flipH="1">
            <a:off x="3715699" y="4122936"/>
            <a:ext cx="1767240" cy="556049"/>
            <a:chOff x="0" y="0"/>
            <a:chExt cx="4153686" cy="1306925"/>
          </a:xfrm>
        </p:grpSpPr>
        <p:sp>
          <p:nvSpPr>
            <p:cNvPr id="21" name="Shape 1823"/>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1824"/>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7" name="Shape 1834"/>
          <p:cNvSpPr/>
          <p:nvPr/>
        </p:nvSpPr>
        <p:spPr>
          <a:xfrm>
            <a:off x="-1" y="3851777"/>
            <a:ext cx="1570499"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8" name="Shape 1835"/>
          <p:cNvSpPr/>
          <p:nvPr/>
        </p:nvSpPr>
        <p:spPr>
          <a:xfrm>
            <a:off x="1570499"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5" name="TextBox 34"/>
          <p:cNvSpPr txBox="1"/>
          <p:nvPr/>
        </p:nvSpPr>
        <p:spPr>
          <a:xfrm>
            <a:off x="3715699" y="4409450"/>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ArcMAP</a:t>
            </a:r>
            <a:endParaRPr lang="en-GB" sz="800" dirty="0">
              <a:solidFill>
                <a:schemeClr val="bg1"/>
              </a:solidFill>
              <a:latin typeface="Kontrapunkt Bob" panose="02000000000000000000" pitchFamily="50" charset="0"/>
            </a:endParaRPr>
          </a:p>
        </p:txBody>
      </p:sp>
      <p:sp>
        <p:nvSpPr>
          <p:cNvPr id="38" name="TextBox 37"/>
          <p:cNvSpPr txBox="1"/>
          <p:nvPr/>
        </p:nvSpPr>
        <p:spPr>
          <a:xfrm>
            <a:off x="3263805" y="3389426"/>
            <a:ext cx="2422217" cy="215444"/>
          </a:xfrm>
          <a:prstGeom prst="rect">
            <a:avLst/>
          </a:prstGeom>
          <a:noFill/>
        </p:spPr>
        <p:txBody>
          <a:bodyPr wrap="square" lIns="0" tIns="0" rIns="0" bIns="0" rtlCol="0">
            <a:spAutoFit/>
          </a:bodyPr>
          <a:lstStyle/>
          <a:p>
            <a:r>
              <a:rPr lang="en-GB" sz="1400" dirty="0" smtClean="0">
                <a:solidFill>
                  <a:schemeClr val="bg1">
                    <a:lumMod val="50000"/>
                  </a:schemeClr>
                </a:solidFill>
                <a:latin typeface="Aller Light" panose="02000503000000020004" pitchFamily="2" charset="0"/>
              </a:rPr>
              <a:t>Then we create an </a:t>
            </a:r>
            <a:r>
              <a:rPr lang="en-GB" sz="1400" dirty="0" err="1" smtClean="0">
                <a:solidFill>
                  <a:schemeClr val="bg1">
                    <a:lumMod val="50000"/>
                  </a:schemeClr>
                </a:solidFill>
                <a:latin typeface="Aller Light" panose="02000503000000020004" pitchFamily="2" charset="0"/>
              </a:rPr>
              <a:t>ouput</a:t>
            </a:r>
            <a:r>
              <a:rPr lang="en-GB" sz="1400" dirty="0" smtClean="0">
                <a:solidFill>
                  <a:schemeClr val="bg1">
                    <a:lumMod val="50000"/>
                  </a:schemeClr>
                </a:solidFill>
                <a:latin typeface="Aller Light" panose="02000503000000020004" pitchFamily="2" charset="0"/>
              </a:rPr>
              <a:t> map.</a:t>
            </a:r>
            <a:endParaRPr lang="en-GB" sz="1400" dirty="0">
              <a:solidFill>
                <a:schemeClr val="bg1">
                  <a:lumMod val="50000"/>
                </a:schemeClr>
              </a:solidFill>
              <a:latin typeface="Aller Light" panose="02000503000000020004" pitchFamily="2" charset="0"/>
            </a:endParaRPr>
          </a:p>
        </p:txBody>
      </p:sp>
      <p:sp>
        <p:nvSpPr>
          <p:cNvPr id="42" name="Text Placeholder 2"/>
          <p:cNvSpPr>
            <a:spLocks noGrp="1"/>
          </p:cNvSpPr>
          <p:nvPr>
            <p:ph type="body" sz="quarter" idx="11"/>
          </p:nvPr>
        </p:nvSpPr>
        <p:spPr>
          <a:xfrm>
            <a:off x="4396691" y="4268774"/>
            <a:ext cx="1086248" cy="404043"/>
          </a:xfrm>
          <a:noFill/>
        </p:spPr>
        <p:txBody>
          <a:bodyPr anchor="ctr">
            <a:noAutofit/>
          </a:bodyPr>
          <a:lstStyle/>
          <a:p>
            <a:pPr algn="ctr"/>
            <a:r>
              <a:rPr lang="en-GB" sz="1100" dirty="0" smtClean="0"/>
              <a:t>Shapefiles</a:t>
            </a:r>
            <a:endParaRPr lang="en-GB" sz="1100" dirty="0"/>
          </a:p>
        </p:txBody>
      </p:sp>
      <p:sp>
        <p:nvSpPr>
          <p:cNvPr id="40" name="Shape 1855"/>
          <p:cNvSpPr/>
          <p:nvPr/>
        </p:nvSpPr>
        <p:spPr>
          <a:xfrm>
            <a:off x="-920760" y="3020020"/>
            <a:ext cx="190565" cy="272235"/>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7" name="Shape 1849"/>
          <p:cNvSpPr/>
          <p:nvPr/>
        </p:nvSpPr>
        <p:spPr>
          <a:xfrm>
            <a:off x="-867750" y="3457699"/>
            <a:ext cx="275109" cy="221286"/>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 name="Group 1"/>
          <p:cNvGrpSpPr/>
          <p:nvPr/>
        </p:nvGrpSpPr>
        <p:grpSpPr>
          <a:xfrm>
            <a:off x="4138019" y="4502198"/>
            <a:ext cx="610838" cy="610838"/>
            <a:chOff x="4138019" y="4502198"/>
            <a:chExt cx="610838" cy="610838"/>
          </a:xfrm>
        </p:grpSpPr>
        <p:sp>
          <p:nvSpPr>
            <p:cNvPr id="9" name="Shape 1806"/>
            <p:cNvSpPr/>
            <p:nvPr/>
          </p:nvSpPr>
          <p:spPr>
            <a:xfrm>
              <a:off x="4138019" y="4502198"/>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8" name="Shape 1804"/>
            <p:cNvSpPr/>
            <p:nvPr/>
          </p:nvSpPr>
          <p:spPr>
            <a:xfrm>
              <a:off x="4337878" y="4716489"/>
              <a:ext cx="211119" cy="211132"/>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Tree>
    <p:extLst>
      <p:ext uri="{BB962C8B-B14F-4D97-AF65-F5344CB8AC3E}">
        <p14:creationId xmlns:p14="http://schemas.microsoft.com/office/powerpoint/2010/main" val="210926540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xEl>
                                              <p:pRg st="0" end="0"/>
                                            </p:txEl>
                                          </p:spTgt>
                                        </p:tgtEl>
                                        <p:attrNameLst>
                                          <p:attrName>style.visibility</p:attrName>
                                        </p:attrNameLst>
                                      </p:cBhvr>
                                      <p:to>
                                        <p:strVal val="visible"/>
                                      </p:to>
                                    </p:set>
                                    <p:animEffect transition="in" filter="fade">
                                      <p:cBhvr>
                                        <p:cTn id="33" dur="500"/>
                                        <p:tgtEl>
                                          <p:spTgt spid="42">
                                            <p:txEl>
                                              <p:pRg st="0" end="0"/>
                                            </p:txEl>
                                          </p:spTgt>
                                        </p:tgtEl>
                                      </p:cBhvr>
                                    </p:animEffect>
                                  </p:childTnLst>
                                </p:cTn>
                              </p:par>
                            </p:childTnLst>
                          </p:cTn>
                        </p:par>
                        <p:par>
                          <p:cTn id="34" fill="hold">
                            <p:stCondLst>
                              <p:cond delay="3000"/>
                            </p:stCondLst>
                            <p:childTnLst>
                              <p:par>
                                <p:cTn id="35" presetID="18" presetClass="entr" presetSubtype="6" fill="hold" grpId="0"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strips(downRight)">
                                      <p:cBhvr>
                                        <p:cTn id="37" dur="500"/>
                                        <p:tgtEl>
                                          <p:spTgt spid="38"/>
                                        </p:tgtEl>
                                      </p:cBhvr>
                                    </p:animEffect>
                                  </p:childTnLst>
                                </p:cTn>
                              </p:par>
                              <p:par>
                                <p:cTn id="38" presetID="42" presetClass="entr" presetSubtype="0" fill="hold" nodeType="withEffect">
                                  <p:stCondLst>
                                    <p:cond delay="0"/>
                                  </p:stCondLst>
                                  <p:childTnLst>
                                    <p:set>
                                      <p:cBhvr>
                                        <p:cTn id="39" dur="1" fill="hold">
                                          <p:stCondLst>
                                            <p:cond delay="0"/>
                                          </p:stCondLst>
                                        </p:cTn>
                                        <p:tgtEl>
                                          <p:spTgt spid="43"/>
                                        </p:tgtEl>
                                        <p:attrNameLst>
                                          <p:attrName>style.visibility</p:attrName>
                                        </p:attrNameLst>
                                      </p:cBhvr>
                                      <p:to>
                                        <p:strVal val="visible"/>
                                      </p:to>
                                    </p:set>
                                    <p:animEffect transition="in" filter="fade">
                                      <p:cBhvr>
                                        <p:cTn id="40" dur="1000"/>
                                        <p:tgtEl>
                                          <p:spTgt spid="43"/>
                                        </p:tgtEl>
                                      </p:cBhvr>
                                    </p:animEffect>
                                    <p:anim calcmode="lin" valueType="num">
                                      <p:cBhvr>
                                        <p:cTn id="41" dur="1000" fill="hold"/>
                                        <p:tgtEl>
                                          <p:spTgt spid="43"/>
                                        </p:tgtEl>
                                        <p:attrNameLst>
                                          <p:attrName>ppt_x</p:attrName>
                                        </p:attrNameLst>
                                      </p:cBhvr>
                                      <p:tavLst>
                                        <p:tav tm="0">
                                          <p:val>
                                            <p:strVal val="#ppt_x"/>
                                          </p:val>
                                        </p:tav>
                                        <p:tav tm="100000">
                                          <p:val>
                                            <p:strVal val="#ppt_x"/>
                                          </p:val>
                                        </p:tav>
                                      </p:tavLst>
                                    </p:anim>
                                    <p:anim calcmode="lin" valueType="num">
                                      <p:cBhvr>
                                        <p:cTn id="42"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9" grpId="0" animBg="1"/>
      <p:bldP spid="27" grpId="0" animBg="1"/>
      <p:bldP spid="28" grpId="0" animBg="1"/>
      <p:bldP spid="35" grpId="0"/>
      <p:bldP spid="38" grpId="0"/>
      <p:bldP spid="4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272" t="46720" r="1424" b="15721"/>
          <a:stretch/>
        </p:blipFill>
        <p:spPr>
          <a:xfrm>
            <a:off x="-82771" y="-7973"/>
            <a:ext cx="9323747" cy="2001431"/>
          </a:xfrm>
          <a:prstGeom prst="rect">
            <a:avLst/>
          </a:prstGeom>
          <a:ln>
            <a:noFill/>
          </a:ln>
        </p:spPr>
      </p:pic>
      <p:sp>
        <p:nvSpPr>
          <p:cNvPr id="40" name="Title 1"/>
          <p:cNvSpPr>
            <a:spLocks noGrp="1"/>
          </p:cNvSpPr>
          <p:nvPr>
            <p:ph type="ctrTitle"/>
          </p:nvPr>
        </p:nvSpPr>
        <p:spPr>
          <a:xfrm>
            <a:off x="700080" y="208083"/>
            <a:ext cx="7758044" cy="746277"/>
          </a:xfrm>
        </p:spPr>
        <p:txBody>
          <a:bodyPr/>
          <a:lstStyle/>
          <a:p>
            <a:pPr lvl="0" algn="ctr"/>
            <a:r>
              <a:rPr lang="en-GB" sz="3600" dirty="0" smtClean="0">
                <a:solidFill>
                  <a:schemeClr val="bg1"/>
                </a:solidFill>
              </a:rPr>
              <a:t>Layers</a:t>
            </a:r>
            <a:endParaRPr lang="en-GB" sz="3600" dirty="0">
              <a:solidFill>
                <a:schemeClr val="bg1"/>
              </a:solidFill>
            </a:endParaRPr>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10</a:t>
            </a:r>
            <a:endParaRPr lang="en-GB" sz="1200" b="1" dirty="0"/>
          </a:p>
        </p:txBody>
      </p:sp>
      <p:grpSp>
        <p:nvGrpSpPr>
          <p:cNvPr id="3" name="Group 2"/>
          <p:cNvGrpSpPr/>
          <p:nvPr/>
        </p:nvGrpSpPr>
        <p:grpSpPr>
          <a:xfrm>
            <a:off x="5197406" y="2312340"/>
            <a:ext cx="2881882" cy="3487211"/>
            <a:chOff x="5197406" y="2312340"/>
            <a:chExt cx="2881882" cy="3487211"/>
          </a:xfrm>
        </p:grpSpPr>
        <p:sp>
          <p:nvSpPr>
            <p:cNvPr id="23" name="Shape 624"/>
            <p:cNvSpPr/>
            <p:nvPr/>
          </p:nvSpPr>
          <p:spPr>
            <a:xfrm>
              <a:off x="5197406" y="2782869"/>
              <a:ext cx="2881882" cy="3016682"/>
            </a:xfrm>
            <a:prstGeom prst="rect">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24" name="Shape 625"/>
            <p:cNvSpPr/>
            <p:nvPr/>
          </p:nvSpPr>
          <p:spPr>
            <a:xfrm>
              <a:off x="5197406" y="2312340"/>
              <a:ext cx="541647" cy="470529"/>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grpSp>
      <p:grpSp>
        <p:nvGrpSpPr>
          <p:cNvPr id="2" name="Group 1"/>
          <p:cNvGrpSpPr/>
          <p:nvPr/>
        </p:nvGrpSpPr>
        <p:grpSpPr>
          <a:xfrm>
            <a:off x="1391106" y="2312340"/>
            <a:ext cx="2896634" cy="3487211"/>
            <a:chOff x="1600210" y="2312340"/>
            <a:chExt cx="2896634" cy="3487211"/>
          </a:xfrm>
        </p:grpSpPr>
        <p:sp>
          <p:nvSpPr>
            <p:cNvPr id="25" name="Shape 628"/>
            <p:cNvSpPr/>
            <p:nvPr/>
          </p:nvSpPr>
          <p:spPr>
            <a:xfrm>
              <a:off x="1600210" y="2782868"/>
              <a:ext cx="2896634" cy="3016683"/>
            </a:xfrm>
            <a:prstGeom prst="rect">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26" name="Shape 629"/>
            <p:cNvSpPr/>
            <p:nvPr/>
          </p:nvSpPr>
          <p:spPr>
            <a:xfrm>
              <a:off x="1600210" y="2312340"/>
              <a:ext cx="541647" cy="470530"/>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grpSp>
      <p:sp>
        <p:nvSpPr>
          <p:cNvPr id="33" name="Text Placeholder 2"/>
          <p:cNvSpPr>
            <a:spLocks noGrp="1"/>
          </p:cNvSpPr>
          <p:nvPr>
            <p:ph type="body" sz="quarter" idx="11"/>
          </p:nvPr>
        </p:nvSpPr>
        <p:spPr>
          <a:xfrm>
            <a:off x="2073603" y="2362201"/>
            <a:ext cx="1313766" cy="456117"/>
          </a:xfrm>
          <a:noFill/>
        </p:spPr>
        <p:txBody>
          <a:bodyPr anchor="ctr">
            <a:normAutofit/>
          </a:bodyPr>
          <a:lstStyle/>
          <a:p>
            <a:pPr>
              <a:lnSpc>
                <a:spcPts val="300"/>
              </a:lnSpc>
            </a:pPr>
            <a:r>
              <a:rPr lang="en-GB" sz="1500" dirty="0" smtClean="0"/>
              <a:t>Distance</a:t>
            </a:r>
            <a:endParaRPr lang="en-GB" sz="1500" dirty="0"/>
          </a:p>
        </p:txBody>
      </p:sp>
      <p:sp>
        <p:nvSpPr>
          <p:cNvPr id="34" name="Text Placeholder 2"/>
          <p:cNvSpPr>
            <a:spLocks noGrp="1"/>
          </p:cNvSpPr>
          <p:nvPr>
            <p:ph type="body" sz="quarter" idx="11"/>
          </p:nvPr>
        </p:nvSpPr>
        <p:spPr>
          <a:xfrm>
            <a:off x="5873909" y="2363529"/>
            <a:ext cx="1313766" cy="456117"/>
          </a:xfrm>
          <a:noFill/>
        </p:spPr>
        <p:txBody>
          <a:bodyPr anchor="ctr">
            <a:normAutofit/>
          </a:bodyPr>
          <a:lstStyle/>
          <a:p>
            <a:pPr>
              <a:lnSpc>
                <a:spcPts val="300"/>
              </a:lnSpc>
            </a:pPr>
            <a:r>
              <a:rPr lang="en-GB" sz="1500" dirty="0" smtClean="0"/>
              <a:t>Depth</a:t>
            </a:r>
            <a:endParaRPr lang="en-GB" sz="1500" dirty="0"/>
          </a:p>
        </p:txBody>
      </p:sp>
      <p:sp>
        <p:nvSpPr>
          <p:cNvPr id="38" name="Rectangle 37"/>
          <p:cNvSpPr/>
          <p:nvPr/>
        </p:nvSpPr>
        <p:spPr>
          <a:xfrm>
            <a:off x="1391106" y="2457624"/>
            <a:ext cx="541647" cy="305340"/>
          </a:xfrm>
          <a:prstGeom prst="rect">
            <a:avLst/>
          </a:prstGeom>
        </p:spPr>
        <p:txBody>
          <a:bodyPr wrap="square">
            <a:spAutoFit/>
          </a:bodyPr>
          <a:lstStyle/>
          <a:p>
            <a:pPr algn="ctr">
              <a:lnSpc>
                <a:spcPts val="1600"/>
              </a:lnSpc>
            </a:pPr>
            <a:r>
              <a:rPr lang="en-US" b="1" dirty="0">
                <a:solidFill>
                  <a:schemeClr val="bg1"/>
                </a:solidFill>
                <a:latin typeface="Calibri" panose="020F0502020204030204" pitchFamily="34" charset="0"/>
              </a:rPr>
              <a:t>1</a:t>
            </a:r>
          </a:p>
        </p:txBody>
      </p:sp>
      <p:sp>
        <p:nvSpPr>
          <p:cNvPr id="39" name="Rectangle 38"/>
          <p:cNvSpPr/>
          <p:nvPr/>
        </p:nvSpPr>
        <p:spPr>
          <a:xfrm>
            <a:off x="5191413" y="2453213"/>
            <a:ext cx="541647" cy="305340"/>
          </a:xfrm>
          <a:prstGeom prst="rect">
            <a:avLst/>
          </a:prstGeom>
        </p:spPr>
        <p:txBody>
          <a:bodyPr wrap="square">
            <a:spAutoFit/>
          </a:bodyPr>
          <a:lstStyle/>
          <a:p>
            <a:pPr algn="ctr">
              <a:lnSpc>
                <a:spcPts val="1600"/>
              </a:lnSpc>
            </a:pPr>
            <a:r>
              <a:rPr lang="en-US" b="1" dirty="0">
                <a:solidFill>
                  <a:schemeClr val="bg1"/>
                </a:solidFill>
                <a:latin typeface="Calibri" panose="020F0502020204030204" pitchFamily="34" charset="0"/>
              </a:rPr>
              <a:t>2</a:t>
            </a:r>
          </a:p>
        </p:txBody>
      </p:sp>
      <p:sp>
        <p:nvSpPr>
          <p:cNvPr id="32" name="TextBox 31"/>
          <p:cNvSpPr txBox="1"/>
          <p:nvPr/>
        </p:nvSpPr>
        <p:spPr>
          <a:xfrm>
            <a:off x="2531317" y="831444"/>
            <a:ext cx="4201134" cy="553998"/>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Derived</a:t>
            </a:r>
            <a:r>
              <a:rPr lang="en-GB" sz="1000" dirty="0" smtClean="0">
                <a:solidFill>
                  <a:schemeClr val="bg1"/>
                </a:solidFill>
                <a:latin typeface="Calibri Light" panose="020F0302020204030204" pitchFamily="34" charset="0"/>
              </a:rPr>
              <a:t> </a:t>
            </a:r>
            <a:r>
              <a:rPr lang="en-GB" sz="1500" dirty="0">
                <a:solidFill>
                  <a:schemeClr val="bg1"/>
                </a:solidFill>
                <a:latin typeface="Calibri Light" panose="020F0302020204030204" pitchFamily="34" charset="0"/>
              </a:rPr>
              <a:t>Using</a:t>
            </a:r>
            <a:r>
              <a:rPr lang="en-GB" sz="1000" dirty="0" smtClean="0">
                <a:solidFill>
                  <a:schemeClr val="bg1"/>
                </a:solidFill>
                <a:latin typeface="Calibri Light" panose="020F0302020204030204" pitchFamily="34" charset="0"/>
              </a:rPr>
              <a:t> </a:t>
            </a:r>
            <a:r>
              <a:rPr lang="en-GB" sz="1500" dirty="0" smtClean="0">
                <a:solidFill>
                  <a:schemeClr val="bg1"/>
                </a:solidFill>
                <a:latin typeface="Calibri Light" panose="020F0302020204030204" pitchFamily="34" charset="0"/>
              </a:rPr>
              <a:t>Feature Analysis from Extracted Features in Image Processing</a:t>
            </a:r>
            <a:endParaRPr lang="en-GB" sz="1500" dirty="0">
              <a:solidFill>
                <a:schemeClr val="bg1"/>
              </a:solidFill>
              <a:latin typeface="Calibri Light" panose="020F0302020204030204" pitchFamily="34" charset="0"/>
            </a:endParaRPr>
          </a:p>
        </p:txBody>
      </p:sp>
      <p:grpSp>
        <p:nvGrpSpPr>
          <p:cNvPr id="15" name="Group 14"/>
          <p:cNvGrpSpPr/>
          <p:nvPr/>
        </p:nvGrpSpPr>
        <p:grpSpPr>
          <a:xfrm>
            <a:off x="1483998" y="2838222"/>
            <a:ext cx="2712140" cy="2845339"/>
            <a:chOff x="0" y="0"/>
            <a:chExt cx="2811145" cy="2990848"/>
          </a:xfrm>
        </p:grpSpPr>
        <p:pic>
          <p:nvPicPr>
            <p:cNvPr id="16" name="Picture 15"/>
            <p:cNvPicPr>
              <a:picLocks noChangeAspect="1"/>
            </p:cNvPicPr>
            <p:nvPr/>
          </p:nvPicPr>
          <p:blipFill rotWithShape="1">
            <a:blip r:embed="rId3"/>
            <a:srcRect t="6653"/>
            <a:stretch/>
          </p:blipFill>
          <p:spPr bwMode="auto">
            <a:xfrm>
              <a:off x="0" y="0"/>
              <a:ext cx="2811145" cy="2990848"/>
            </a:xfrm>
            <a:prstGeom prst="rect">
              <a:avLst/>
            </a:prstGeom>
            <a:noFill/>
            <a:ln>
              <a:noFill/>
            </a:ln>
            <a:extLst>
              <a:ext uri="{53640926-AAD7-44D8-BBD7-CCE9431645EC}">
                <a14:shadowObscured xmlns:a14="http://schemas.microsoft.com/office/drawing/2010/main"/>
              </a:ext>
            </a:extLst>
          </p:spPr>
        </p:pic>
        <p:pic>
          <p:nvPicPr>
            <p:cNvPr id="17" name="Picture 16"/>
            <p:cNvPicPr>
              <a:picLocks noChangeAspect="1"/>
            </p:cNvPicPr>
            <p:nvPr/>
          </p:nvPicPr>
          <p:blipFill>
            <a:blip r:embed="rId4"/>
            <a:stretch>
              <a:fillRect/>
            </a:stretch>
          </p:blipFill>
          <p:spPr>
            <a:xfrm>
              <a:off x="59377" y="2576945"/>
              <a:ext cx="895350" cy="352425"/>
            </a:xfrm>
            <a:prstGeom prst="rect">
              <a:avLst/>
            </a:prstGeom>
            <a:noFill/>
            <a:ln>
              <a:noFill/>
            </a:ln>
          </p:spPr>
        </p:pic>
      </p:grpSp>
      <p:grpSp>
        <p:nvGrpSpPr>
          <p:cNvPr id="19" name="Group 18"/>
          <p:cNvGrpSpPr/>
          <p:nvPr/>
        </p:nvGrpSpPr>
        <p:grpSpPr>
          <a:xfrm>
            <a:off x="5269452" y="2830844"/>
            <a:ext cx="2695176" cy="2845340"/>
            <a:chOff x="0" y="0"/>
            <a:chExt cx="2860675" cy="3020060"/>
          </a:xfrm>
        </p:grpSpPr>
        <p:pic>
          <p:nvPicPr>
            <p:cNvPr id="20" name="Picture 19"/>
            <p:cNvPicPr>
              <a:picLocks noChangeAspect="1"/>
            </p:cNvPicPr>
            <p:nvPr/>
          </p:nvPicPr>
          <p:blipFill rotWithShape="1">
            <a:blip r:embed="rId5"/>
            <a:srcRect t="7401"/>
            <a:stretch/>
          </p:blipFill>
          <p:spPr bwMode="auto">
            <a:xfrm>
              <a:off x="0" y="0"/>
              <a:ext cx="2860675" cy="3020060"/>
            </a:xfrm>
            <a:prstGeom prst="rect">
              <a:avLst/>
            </a:prstGeom>
            <a:noFill/>
            <a:ln>
              <a:noFill/>
            </a:ln>
            <a:extLst>
              <a:ext uri="{53640926-AAD7-44D8-BBD7-CCE9431645EC}">
                <a14:shadowObscured xmlns:a14="http://schemas.microsoft.com/office/drawing/2010/main"/>
              </a:ext>
            </a:extLst>
          </p:spPr>
        </p:pic>
        <p:pic>
          <p:nvPicPr>
            <p:cNvPr id="21" name="Picture 20"/>
            <p:cNvPicPr>
              <a:picLocks noChangeAspect="1"/>
            </p:cNvPicPr>
            <p:nvPr/>
          </p:nvPicPr>
          <p:blipFill>
            <a:blip r:embed="rId6"/>
            <a:stretch>
              <a:fillRect/>
            </a:stretch>
          </p:blipFill>
          <p:spPr>
            <a:xfrm>
              <a:off x="114655" y="2073475"/>
              <a:ext cx="1085850" cy="866775"/>
            </a:xfrm>
            <a:prstGeom prst="rect">
              <a:avLst/>
            </a:prstGeom>
            <a:ln>
              <a:noFill/>
            </a:ln>
          </p:spPr>
        </p:pic>
      </p:grpSp>
    </p:spTree>
    <p:extLst>
      <p:ext uri="{BB962C8B-B14F-4D97-AF65-F5344CB8AC3E}">
        <p14:creationId xmlns:p14="http://schemas.microsoft.com/office/powerpoint/2010/main" val="170471517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wipe(left)">
                                      <p:cBhvr>
                                        <p:cTn id="23" dur="500"/>
                                        <p:tgtEl>
                                          <p:spTgt spid="33">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34">
                                            <p:txEl>
                                              <p:pRg st="0" end="0"/>
                                            </p:txEl>
                                          </p:spTgt>
                                        </p:tgtEl>
                                        <p:attrNameLst>
                                          <p:attrName>style.visibility</p:attrName>
                                        </p:attrNameLst>
                                      </p:cBhvr>
                                      <p:to>
                                        <p:strVal val="visible"/>
                                      </p:to>
                                    </p:set>
                                    <p:animEffect transition="in" filter="wipe(left)">
                                      <p:cBhvr>
                                        <p:cTn id="38" dur="500"/>
                                        <p:tgtEl>
                                          <p:spTgt spid="34">
                                            <p:txEl>
                                              <p:pRg st="0" end="0"/>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3" grpId="0" build="p"/>
      <p:bldP spid="34" grpId="0" build="p"/>
      <p:bldP spid="38" grpId="0"/>
      <p:bldP spid="39"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272" t="46720" r="1424" b="15721"/>
          <a:stretch/>
        </p:blipFill>
        <p:spPr>
          <a:xfrm flipH="1">
            <a:off x="-82771" y="-7973"/>
            <a:ext cx="9323747" cy="2001431"/>
          </a:xfrm>
          <a:prstGeom prst="rect">
            <a:avLst/>
          </a:prstGeom>
          <a:ln>
            <a:noFill/>
          </a:ln>
        </p:spPr>
      </p:pic>
      <p:sp>
        <p:nvSpPr>
          <p:cNvPr id="40" name="Title 1"/>
          <p:cNvSpPr>
            <a:spLocks noGrp="1"/>
          </p:cNvSpPr>
          <p:nvPr>
            <p:ph type="ctrTitle"/>
          </p:nvPr>
        </p:nvSpPr>
        <p:spPr>
          <a:xfrm>
            <a:off x="700080" y="208083"/>
            <a:ext cx="7758044" cy="746277"/>
          </a:xfrm>
        </p:spPr>
        <p:txBody>
          <a:bodyPr/>
          <a:lstStyle/>
          <a:p>
            <a:pPr lvl="0" algn="ctr"/>
            <a:r>
              <a:rPr lang="en-GB" sz="3600" dirty="0" smtClean="0">
                <a:solidFill>
                  <a:schemeClr val="bg1"/>
                </a:solidFill>
              </a:rPr>
              <a:t>Layers</a:t>
            </a:r>
            <a:endParaRPr lang="en-GB" sz="3600" dirty="0">
              <a:solidFill>
                <a:schemeClr val="bg1"/>
              </a:solidFill>
            </a:endParaRPr>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11</a:t>
            </a:r>
            <a:endParaRPr lang="en-GB" sz="1200" b="1" dirty="0"/>
          </a:p>
        </p:txBody>
      </p:sp>
      <p:grpSp>
        <p:nvGrpSpPr>
          <p:cNvPr id="2" name="Group 1"/>
          <p:cNvGrpSpPr/>
          <p:nvPr/>
        </p:nvGrpSpPr>
        <p:grpSpPr>
          <a:xfrm>
            <a:off x="363971" y="2312340"/>
            <a:ext cx="8404248" cy="3387003"/>
            <a:chOff x="1600209" y="2312340"/>
            <a:chExt cx="8404248" cy="3387003"/>
          </a:xfrm>
        </p:grpSpPr>
        <p:sp>
          <p:nvSpPr>
            <p:cNvPr id="25" name="Shape 628"/>
            <p:cNvSpPr/>
            <p:nvPr/>
          </p:nvSpPr>
          <p:spPr>
            <a:xfrm>
              <a:off x="1600209" y="2782869"/>
              <a:ext cx="8404248" cy="2916474"/>
            </a:xfrm>
            <a:prstGeom prst="rect">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26" name="Shape 629"/>
            <p:cNvSpPr/>
            <p:nvPr/>
          </p:nvSpPr>
          <p:spPr>
            <a:xfrm>
              <a:off x="1600210" y="2312340"/>
              <a:ext cx="541647" cy="470530"/>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grpSp>
      <p:sp>
        <p:nvSpPr>
          <p:cNvPr id="33" name="Text Placeholder 2"/>
          <p:cNvSpPr>
            <a:spLocks noGrp="1"/>
          </p:cNvSpPr>
          <p:nvPr>
            <p:ph type="body" sz="quarter" idx="11"/>
          </p:nvPr>
        </p:nvSpPr>
        <p:spPr>
          <a:xfrm>
            <a:off x="1046468" y="2362201"/>
            <a:ext cx="3375219" cy="456117"/>
          </a:xfrm>
          <a:noFill/>
        </p:spPr>
        <p:txBody>
          <a:bodyPr anchor="ctr">
            <a:normAutofit/>
          </a:bodyPr>
          <a:lstStyle/>
          <a:p>
            <a:pPr>
              <a:lnSpc>
                <a:spcPts val="300"/>
              </a:lnSpc>
            </a:pPr>
            <a:r>
              <a:rPr lang="en-GB" sz="1500" dirty="0" smtClean="0"/>
              <a:t>Chlorophyll-a Concentration</a:t>
            </a:r>
            <a:endParaRPr lang="en-GB" sz="1500" dirty="0"/>
          </a:p>
        </p:txBody>
      </p:sp>
      <p:sp>
        <p:nvSpPr>
          <p:cNvPr id="38" name="Rectangle 37"/>
          <p:cNvSpPr/>
          <p:nvPr/>
        </p:nvSpPr>
        <p:spPr>
          <a:xfrm>
            <a:off x="363972" y="2457624"/>
            <a:ext cx="541647" cy="305340"/>
          </a:xfrm>
          <a:prstGeom prst="rect">
            <a:avLst/>
          </a:prstGeom>
        </p:spPr>
        <p:txBody>
          <a:bodyPr wrap="square">
            <a:spAutoFit/>
          </a:bodyPr>
          <a:lstStyle/>
          <a:p>
            <a:pPr algn="ctr">
              <a:lnSpc>
                <a:spcPts val="1600"/>
              </a:lnSpc>
            </a:pPr>
            <a:r>
              <a:rPr lang="en-US" b="1" dirty="0">
                <a:solidFill>
                  <a:schemeClr val="bg1"/>
                </a:solidFill>
                <a:latin typeface="Calibri" panose="020F0502020204030204" pitchFamily="34" charset="0"/>
              </a:rPr>
              <a:t>3</a:t>
            </a:r>
          </a:p>
        </p:txBody>
      </p:sp>
      <p:sp>
        <p:nvSpPr>
          <p:cNvPr id="32" name="TextBox 31"/>
          <p:cNvSpPr txBox="1"/>
          <p:nvPr/>
        </p:nvSpPr>
        <p:spPr>
          <a:xfrm>
            <a:off x="2531317" y="831444"/>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From NASA </a:t>
            </a:r>
            <a:r>
              <a:rPr lang="en-GB" sz="1500" dirty="0">
                <a:solidFill>
                  <a:schemeClr val="bg1"/>
                </a:solidFill>
                <a:latin typeface="Calibri Light" panose="020F0302020204030204" pitchFamily="34" charset="0"/>
              </a:rPr>
              <a:t>Earth Observations (2015</a:t>
            </a:r>
            <a:r>
              <a:rPr lang="en-GB" sz="1500" dirty="0" smtClean="0">
                <a:solidFill>
                  <a:schemeClr val="bg1"/>
                </a:solidFill>
                <a:latin typeface="Calibri Light" panose="020F0302020204030204" pitchFamily="34" charset="0"/>
              </a:rPr>
              <a:t>) </a:t>
            </a:r>
            <a:endParaRPr lang="en-GB" sz="1500" dirty="0">
              <a:solidFill>
                <a:schemeClr val="bg1"/>
              </a:solidFill>
              <a:latin typeface="Calibri Light" panose="020F0302020204030204" pitchFamily="34" charset="0"/>
            </a:endParaRPr>
          </a:p>
        </p:txBody>
      </p:sp>
      <p:pic>
        <p:nvPicPr>
          <p:cNvPr id="28" name="Picture 27"/>
          <p:cNvPicPr/>
          <p:nvPr/>
        </p:nvPicPr>
        <p:blipFill rotWithShape="1">
          <a:blip r:embed="rId3">
            <a:extLst>
              <a:ext uri="{28A0092B-C50C-407E-A947-70E740481C1C}">
                <a14:useLocalDpi xmlns:a14="http://schemas.microsoft.com/office/drawing/2010/main" val="0"/>
              </a:ext>
            </a:extLst>
          </a:blip>
          <a:srcRect t="4444" b="4838"/>
          <a:stretch/>
        </p:blipFill>
        <p:spPr bwMode="auto">
          <a:xfrm>
            <a:off x="479286" y="2838222"/>
            <a:ext cx="8199607" cy="2698282"/>
          </a:xfrm>
          <a:prstGeom prst="rect">
            <a:avLst/>
          </a:prstGeom>
          <a:noFill/>
          <a:ln>
            <a:noFill/>
          </a:ln>
          <a:extLst>
            <a:ext uri="{53640926-AAD7-44D8-BBD7-CCE9431645EC}">
              <a14:shadowObscured xmlns:a14="http://schemas.microsoft.com/office/drawing/2010/main"/>
            </a:ext>
          </a:extLst>
        </p:spPr>
      </p:pic>
      <p:pic>
        <p:nvPicPr>
          <p:cNvPr id="29" name="Picture 28"/>
          <p:cNvPicPr/>
          <p:nvPr/>
        </p:nvPicPr>
        <p:blipFill>
          <a:blip r:embed="rId4">
            <a:extLst>
              <a:ext uri="{28A0092B-C50C-407E-A947-70E740481C1C}">
                <a14:useLocalDpi xmlns:a14="http://schemas.microsoft.com/office/drawing/2010/main" val="0"/>
              </a:ext>
            </a:extLst>
          </a:blip>
          <a:srcRect/>
          <a:stretch>
            <a:fillRect/>
          </a:stretch>
        </p:blipFill>
        <p:spPr bwMode="auto">
          <a:xfrm>
            <a:off x="634795" y="4771940"/>
            <a:ext cx="1044425" cy="563989"/>
          </a:xfrm>
          <a:prstGeom prst="rect">
            <a:avLst/>
          </a:prstGeom>
          <a:noFill/>
        </p:spPr>
      </p:pic>
    </p:spTree>
    <p:extLst>
      <p:ext uri="{BB962C8B-B14F-4D97-AF65-F5344CB8AC3E}">
        <p14:creationId xmlns:p14="http://schemas.microsoft.com/office/powerpoint/2010/main" val="37131983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500"/>
                            </p:stCondLst>
                            <p:childTnLst>
                              <p:par>
                                <p:cTn id="21" presetID="22" presetClass="entr" presetSubtype="8" fill="hold" grpId="0" nodeType="afterEffect">
                                  <p:stCondLst>
                                    <p:cond delay="0"/>
                                  </p:stCondLst>
                                  <p:childTnLst>
                                    <p:set>
                                      <p:cBhvr>
                                        <p:cTn id="22" dur="1" fill="hold">
                                          <p:stCondLst>
                                            <p:cond delay="0"/>
                                          </p:stCondLst>
                                        </p:cTn>
                                        <p:tgtEl>
                                          <p:spTgt spid="33">
                                            <p:txEl>
                                              <p:pRg st="0" end="0"/>
                                            </p:txEl>
                                          </p:spTgt>
                                        </p:tgtEl>
                                        <p:attrNameLst>
                                          <p:attrName>style.visibility</p:attrName>
                                        </p:attrNameLst>
                                      </p:cBhvr>
                                      <p:to>
                                        <p:strVal val="visible"/>
                                      </p:to>
                                    </p:set>
                                    <p:animEffect transition="in" filter="wipe(left)">
                                      <p:cBhvr>
                                        <p:cTn id="23" dur="500"/>
                                        <p:tgtEl>
                                          <p:spTgt spid="33">
                                            <p:txEl>
                                              <p:pRg st="0" end="0"/>
                                            </p:txEl>
                                          </p:spTgt>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42"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anim calcmode="lin" valueType="num">
                                      <p:cBhvr>
                                        <p:cTn id="31" dur="1000" fill="hold"/>
                                        <p:tgtEl>
                                          <p:spTgt spid="29"/>
                                        </p:tgtEl>
                                        <p:attrNameLst>
                                          <p:attrName>ppt_x</p:attrName>
                                        </p:attrNameLst>
                                      </p:cBhvr>
                                      <p:tavLst>
                                        <p:tav tm="0">
                                          <p:val>
                                            <p:strVal val="#ppt_x"/>
                                          </p:val>
                                        </p:tav>
                                        <p:tav tm="100000">
                                          <p:val>
                                            <p:strVal val="#ppt_x"/>
                                          </p:val>
                                        </p:tav>
                                      </p:tavLst>
                                    </p:anim>
                                    <p:anim calcmode="lin" valueType="num">
                                      <p:cBhvr>
                                        <p:cTn id="3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3" grpId="0" build="p"/>
      <p:bldP spid="38"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272" t="46720" r="1424" b="15721"/>
          <a:stretch/>
        </p:blipFill>
        <p:spPr>
          <a:xfrm>
            <a:off x="-82771" y="-7973"/>
            <a:ext cx="9323747" cy="2001431"/>
          </a:xfrm>
          <a:prstGeom prst="rect">
            <a:avLst/>
          </a:prstGeom>
          <a:ln>
            <a:noFill/>
          </a:ln>
        </p:spPr>
      </p:pic>
      <p:sp>
        <p:nvSpPr>
          <p:cNvPr id="40" name="Title 1"/>
          <p:cNvSpPr>
            <a:spLocks noGrp="1"/>
          </p:cNvSpPr>
          <p:nvPr>
            <p:ph type="ctrTitle"/>
          </p:nvPr>
        </p:nvSpPr>
        <p:spPr>
          <a:xfrm>
            <a:off x="700080" y="208083"/>
            <a:ext cx="7758044" cy="746277"/>
          </a:xfrm>
        </p:spPr>
        <p:txBody>
          <a:bodyPr/>
          <a:lstStyle/>
          <a:p>
            <a:pPr lvl="0" algn="ctr"/>
            <a:r>
              <a:rPr lang="en-GB" sz="3600" dirty="0" smtClean="0">
                <a:solidFill>
                  <a:schemeClr val="bg1"/>
                </a:solidFill>
              </a:rPr>
              <a:t>Layers</a:t>
            </a:r>
            <a:endParaRPr lang="en-GB" sz="3600" dirty="0">
              <a:solidFill>
                <a:schemeClr val="bg1"/>
              </a:solidFill>
            </a:endParaRPr>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12</a:t>
            </a:r>
            <a:endParaRPr lang="en-GB" sz="1200" b="1" dirty="0"/>
          </a:p>
        </p:txBody>
      </p:sp>
      <p:grpSp>
        <p:nvGrpSpPr>
          <p:cNvPr id="3" name="Group 2"/>
          <p:cNvGrpSpPr/>
          <p:nvPr/>
        </p:nvGrpSpPr>
        <p:grpSpPr>
          <a:xfrm>
            <a:off x="5197406" y="2312340"/>
            <a:ext cx="2881882" cy="3764610"/>
            <a:chOff x="5197406" y="2312340"/>
            <a:chExt cx="2881882" cy="3764610"/>
          </a:xfrm>
        </p:grpSpPr>
        <p:sp>
          <p:nvSpPr>
            <p:cNvPr id="23" name="Shape 624"/>
            <p:cNvSpPr/>
            <p:nvPr/>
          </p:nvSpPr>
          <p:spPr>
            <a:xfrm>
              <a:off x="5197406" y="2782869"/>
              <a:ext cx="2881882" cy="3294081"/>
            </a:xfrm>
            <a:prstGeom prst="rect">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24" name="Shape 625"/>
            <p:cNvSpPr/>
            <p:nvPr/>
          </p:nvSpPr>
          <p:spPr>
            <a:xfrm>
              <a:off x="5197406" y="2312340"/>
              <a:ext cx="541647" cy="470529"/>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grpSp>
      <p:grpSp>
        <p:nvGrpSpPr>
          <p:cNvPr id="2" name="Group 1"/>
          <p:cNvGrpSpPr/>
          <p:nvPr/>
        </p:nvGrpSpPr>
        <p:grpSpPr>
          <a:xfrm>
            <a:off x="1391106" y="2312340"/>
            <a:ext cx="2992190" cy="3764611"/>
            <a:chOff x="1600210" y="2312340"/>
            <a:chExt cx="2992190" cy="3764611"/>
          </a:xfrm>
        </p:grpSpPr>
        <p:sp>
          <p:nvSpPr>
            <p:cNvPr id="25" name="Shape 628"/>
            <p:cNvSpPr/>
            <p:nvPr/>
          </p:nvSpPr>
          <p:spPr>
            <a:xfrm>
              <a:off x="1600210" y="2782869"/>
              <a:ext cx="2992190" cy="3294082"/>
            </a:xfrm>
            <a:prstGeom prst="rect">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26" name="Shape 629"/>
            <p:cNvSpPr/>
            <p:nvPr/>
          </p:nvSpPr>
          <p:spPr>
            <a:xfrm>
              <a:off x="1600210" y="2312340"/>
              <a:ext cx="541647" cy="470530"/>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grpSp>
      <p:sp>
        <p:nvSpPr>
          <p:cNvPr id="33" name="Text Placeholder 2"/>
          <p:cNvSpPr>
            <a:spLocks noGrp="1"/>
          </p:cNvSpPr>
          <p:nvPr>
            <p:ph type="body" sz="quarter" idx="11"/>
          </p:nvPr>
        </p:nvSpPr>
        <p:spPr>
          <a:xfrm>
            <a:off x="2073603" y="2362201"/>
            <a:ext cx="1313766" cy="456117"/>
          </a:xfrm>
          <a:noFill/>
        </p:spPr>
        <p:txBody>
          <a:bodyPr anchor="ctr">
            <a:normAutofit/>
          </a:bodyPr>
          <a:lstStyle/>
          <a:p>
            <a:pPr>
              <a:lnSpc>
                <a:spcPts val="300"/>
              </a:lnSpc>
            </a:pPr>
            <a:r>
              <a:rPr lang="en-GB" sz="1500" dirty="0" smtClean="0"/>
              <a:t>Reef Locations</a:t>
            </a:r>
            <a:endParaRPr lang="en-GB" sz="1500" dirty="0"/>
          </a:p>
        </p:txBody>
      </p:sp>
      <p:sp>
        <p:nvSpPr>
          <p:cNvPr id="34" name="Text Placeholder 2"/>
          <p:cNvSpPr>
            <a:spLocks noGrp="1"/>
          </p:cNvSpPr>
          <p:nvPr>
            <p:ph type="body" sz="quarter" idx="11"/>
          </p:nvPr>
        </p:nvSpPr>
        <p:spPr>
          <a:xfrm>
            <a:off x="5873909" y="2363529"/>
            <a:ext cx="1313766" cy="456117"/>
          </a:xfrm>
          <a:noFill/>
        </p:spPr>
        <p:txBody>
          <a:bodyPr anchor="ctr">
            <a:normAutofit/>
          </a:bodyPr>
          <a:lstStyle/>
          <a:p>
            <a:pPr>
              <a:lnSpc>
                <a:spcPts val="300"/>
              </a:lnSpc>
            </a:pPr>
            <a:r>
              <a:rPr lang="en-GB" sz="1500" dirty="0" smtClean="0"/>
              <a:t>MPAs</a:t>
            </a:r>
            <a:endParaRPr lang="en-GB" sz="1500" dirty="0"/>
          </a:p>
        </p:txBody>
      </p:sp>
      <p:sp>
        <p:nvSpPr>
          <p:cNvPr id="38" name="Rectangle 37"/>
          <p:cNvSpPr/>
          <p:nvPr/>
        </p:nvSpPr>
        <p:spPr>
          <a:xfrm>
            <a:off x="1391106" y="2457624"/>
            <a:ext cx="541647" cy="305340"/>
          </a:xfrm>
          <a:prstGeom prst="rect">
            <a:avLst/>
          </a:prstGeom>
        </p:spPr>
        <p:txBody>
          <a:bodyPr wrap="square">
            <a:spAutoFit/>
          </a:bodyPr>
          <a:lstStyle/>
          <a:p>
            <a:pPr algn="ctr">
              <a:lnSpc>
                <a:spcPts val="1600"/>
              </a:lnSpc>
            </a:pPr>
            <a:r>
              <a:rPr lang="en-US" b="1" dirty="0" smtClean="0">
                <a:solidFill>
                  <a:schemeClr val="bg1"/>
                </a:solidFill>
                <a:latin typeface="Calibri" panose="020F0502020204030204" pitchFamily="34" charset="0"/>
              </a:rPr>
              <a:t>4</a:t>
            </a:r>
            <a:endParaRPr lang="en-US" b="1" dirty="0">
              <a:solidFill>
                <a:schemeClr val="bg1"/>
              </a:solidFill>
              <a:latin typeface="Calibri" panose="020F0502020204030204" pitchFamily="34" charset="0"/>
            </a:endParaRPr>
          </a:p>
        </p:txBody>
      </p:sp>
      <p:sp>
        <p:nvSpPr>
          <p:cNvPr id="39" name="Rectangle 38"/>
          <p:cNvSpPr/>
          <p:nvPr/>
        </p:nvSpPr>
        <p:spPr>
          <a:xfrm>
            <a:off x="5191413" y="2453213"/>
            <a:ext cx="541647" cy="305340"/>
          </a:xfrm>
          <a:prstGeom prst="rect">
            <a:avLst/>
          </a:prstGeom>
        </p:spPr>
        <p:txBody>
          <a:bodyPr wrap="square">
            <a:spAutoFit/>
          </a:bodyPr>
          <a:lstStyle/>
          <a:p>
            <a:pPr algn="ctr">
              <a:lnSpc>
                <a:spcPts val="1600"/>
              </a:lnSpc>
            </a:pPr>
            <a:r>
              <a:rPr lang="en-US" b="1" dirty="0" smtClean="0">
                <a:solidFill>
                  <a:schemeClr val="bg1"/>
                </a:solidFill>
                <a:latin typeface="Calibri" panose="020F0502020204030204" pitchFamily="34" charset="0"/>
              </a:rPr>
              <a:t>5</a:t>
            </a:r>
            <a:endParaRPr lang="en-US" b="1" dirty="0">
              <a:solidFill>
                <a:schemeClr val="bg1"/>
              </a:solidFill>
              <a:latin typeface="Calibri" panose="020F0502020204030204" pitchFamily="34" charset="0"/>
            </a:endParaRPr>
          </a:p>
        </p:txBody>
      </p:sp>
      <p:sp>
        <p:nvSpPr>
          <p:cNvPr id="32" name="TextBox 31"/>
          <p:cNvSpPr txBox="1"/>
          <p:nvPr/>
        </p:nvSpPr>
        <p:spPr>
          <a:xfrm>
            <a:off x="2531317" y="831444"/>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Gathered from PhilGIS</a:t>
            </a:r>
            <a:endParaRPr lang="en-GB" sz="1500" dirty="0">
              <a:solidFill>
                <a:schemeClr val="bg1"/>
              </a:solidFill>
              <a:latin typeface="Calibri Light" panose="020F0302020204030204" pitchFamily="34" charset="0"/>
            </a:endParaRPr>
          </a:p>
        </p:txBody>
      </p:sp>
      <p:grpSp>
        <p:nvGrpSpPr>
          <p:cNvPr id="5" name="Group 4"/>
          <p:cNvGrpSpPr/>
          <p:nvPr/>
        </p:nvGrpSpPr>
        <p:grpSpPr>
          <a:xfrm>
            <a:off x="1503900" y="2877830"/>
            <a:ext cx="2783840" cy="3095623"/>
            <a:chOff x="1656715" y="1890713"/>
            <a:chExt cx="2783840" cy="3095623"/>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l="6943" t="13505" r="25604" b="6695"/>
            <a:stretch/>
          </p:blipFill>
          <p:spPr bwMode="auto">
            <a:xfrm>
              <a:off x="1656715" y="1890713"/>
              <a:ext cx="2783840" cy="3095623"/>
            </a:xfrm>
            <a:prstGeom prst="rect">
              <a:avLst/>
            </a:prstGeom>
            <a:noFill/>
            <a:ln w="9525" cap="flat" cmpd="sng" algn="ctr">
              <a:noFill/>
              <a:prstDash val="solid"/>
              <a:miter lim="800000"/>
              <a:headEnd type="none" w="med" len="med"/>
              <a:tailEnd type="none" w="med" len="med"/>
            </a:ln>
            <a:extLst>
              <a:ext uri="{53640926-AAD7-44D8-BBD7-CCE9431645EC}">
                <a14:shadowObscured xmlns:a14="http://schemas.microsoft.com/office/drawing/2010/main"/>
              </a:ext>
            </a:extLst>
          </p:spPr>
        </p:pic>
        <p:pic>
          <p:nvPicPr>
            <p:cNvPr id="30" name="Picture 2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04340" y="4081461"/>
              <a:ext cx="314325" cy="857250"/>
            </a:xfrm>
            <a:prstGeom prst="rect">
              <a:avLst/>
            </a:prstGeom>
            <a:noFill/>
          </p:spPr>
        </p:pic>
      </p:grpSp>
      <p:grpSp>
        <p:nvGrpSpPr>
          <p:cNvPr id="6" name="Group 5"/>
          <p:cNvGrpSpPr/>
          <p:nvPr/>
        </p:nvGrpSpPr>
        <p:grpSpPr>
          <a:xfrm>
            <a:off x="5274909" y="2877829"/>
            <a:ext cx="2716695" cy="3075295"/>
            <a:chOff x="4685665" y="1871661"/>
            <a:chExt cx="2801620" cy="3171430"/>
          </a:xfrm>
        </p:grpSpPr>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l="6532" t="13076" r="25220" b="4780"/>
            <a:stretch/>
          </p:blipFill>
          <p:spPr bwMode="auto">
            <a:xfrm>
              <a:off x="4685665" y="1871661"/>
              <a:ext cx="2801620" cy="3171430"/>
            </a:xfrm>
            <a:prstGeom prst="rect">
              <a:avLst/>
            </a:prstGeom>
            <a:noFill/>
            <a:ln w="9525" cap="flat" cmpd="sng" algn="ctr">
              <a:noFill/>
              <a:prstDash val="solid"/>
              <a:miter lim="800000"/>
              <a:headEnd type="none" w="med" len="med"/>
              <a:tailEnd type="none" w="med" len="med"/>
            </a:ln>
            <a:extLst>
              <a:ext uri="{53640926-AAD7-44D8-BBD7-CCE9431645EC}">
                <a14:shadowObscured xmlns:a14="http://schemas.microsoft.com/office/drawing/2010/main"/>
              </a:ext>
            </a:extLst>
          </p:spPr>
        </p:pic>
        <p:pic>
          <p:nvPicPr>
            <p:cNvPr id="31" name="Picture 3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3765" y="4090986"/>
              <a:ext cx="314325" cy="857250"/>
            </a:xfrm>
            <a:prstGeom prst="rect">
              <a:avLst/>
            </a:prstGeom>
            <a:noFill/>
          </p:spPr>
        </p:pic>
      </p:grpSp>
    </p:spTree>
    <p:extLst>
      <p:ext uri="{BB962C8B-B14F-4D97-AF65-F5344CB8AC3E}">
        <p14:creationId xmlns:p14="http://schemas.microsoft.com/office/powerpoint/2010/main" val="18884480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wipe(left)">
                                      <p:cBhvr>
                                        <p:cTn id="22" dur="500"/>
                                        <p:tgtEl>
                                          <p:spTgt spid="33">
                                            <p:txEl>
                                              <p:pRg st="0" end="0"/>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34">
                                            <p:txEl>
                                              <p:pRg st="0" end="0"/>
                                            </p:txEl>
                                          </p:spTgt>
                                        </p:tgtEl>
                                        <p:attrNameLst>
                                          <p:attrName>style.visibility</p:attrName>
                                        </p:attrNameLst>
                                      </p:cBhvr>
                                      <p:to>
                                        <p:strVal val="visible"/>
                                      </p:to>
                                    </p:set>
                                    <p:animEffect transition="in" filter="wipe(left)">
                                      <p:cBhvr>
                                        <p:cTn id="38" dur="500"/>
                                        <p:tgtEl>
                                          <p:spTgt spid="34">
                                            <p:txEl>
                                              <p:pRg st="0" end="0"/>
                                            </p:txEl>
                                          </p:spTgt>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3" grpId="0" build="p"/>
      <p:bldP spid="34" grpId="0" build="p"/>
      <p:bldP spid="38" grpId="0"/>
      <p:bldP spid="39"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272" t="46720" r="1424" b="15721"/>
          <a:stretch/>
        </p:blipFill>
        <p:spPr>
          <a:xfrm flipH="1">
            <a:off x="-82771" y="-7973"/>
            <a:ext cx="9323747" cy="2001431"/>
          </a:xfrm>
          <a:prstGeom prst="rect">
            <a:avLst/>
          </a:prstGeom>
          <a:ln>
            <a:noFill/>
          </a:ln>
        </p:spPr>
      </p:pic>
      <p:sp>
        <p:nvSpPr>
          <p:cNvPr id="40" name="Title 1"/>
          <p:cNvSpPr>
            <a:spLocks noGrp="1"/>
          </p:cNvSpPr>
          <p:nvPr>
            <p:ph type="ctrTitle"/>
          </p:nvPr>
        </p:nvSpPr>
        <p:spPr>
          <a:xfrm>
            <a:off x="700080" y="208083"/>
            <a:ext cx="7758044" cy="746277"/>
          </a:xfrm>
        </p:spPr>
        <p:txBody>
          <a:bodyPr/>
          <a:lstStyle/>
          <a:p>
            <a:pPr lvl="0" algn="ctr"/>
            <a:r>
              <a:rPr lang="en-GB" sz="3600" dirty="0" smtClean="0">
                <a:solidFill>
                  <a:schemeClr val="bg1"/>
                </a:solidFill>
              </a:rPr>
              <a:t>Layers</a:t>
            </a:r>
            <a:endParaRPr lang="en-GB" sz="3600" dirty="0">
              <a:solidFill>
                <a:schemeClr val="bg1"/>
              </a:solidFill>
            </a:endParaRPr>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13</a:t>
            </a:r>
            <a:endParaRPr lang="en-GB" sz="1200" b="1" dirty="0"/>
          </a:p>
        </p:txBody>
      </p:sp>
      <p:grpSp>
        <p:nvGrpSpPr>
          <p:cNvPr id="3" name="Group 2"/>
          <p:cNvGrpSpPr/>
          <p:nvPr/>
        </p:nvGrpSpPr>
        <p:grpSpPr>
          <a:xfrm>
            <a:off x="5197406" y="2312340"/>
            <a:ext cx="2881882" cy="3764610"/>
            <a:chOff x="5197406" y="2312340"/>
            <a:chExt cx="2881882" cy="3764610"/>
          </a:xfrm>
        </p:grpSpPr>
        <p:sp>
          <p:nvSpPr>
            <p:cNvPr id="23" name="Shape 624"/>
            <p:cNvSpPr/>
            <p:nvPr/>
          </p:nvSpPr>
          <p:spPr>
            <a:xfrm>
              <a:off x="5197406" y="2782869"/>
              <a:ext cx="2881882" cy="3294081"/>
            </a:xfrm>
            <a:prstGeom prst="rect">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24" name="Shape 625"/>
            <p:cNvSpPr/>
            <p:nvPr/>
          </p:nvSpPr>
          <p:spPr>
            <a:xfrm>
              <a:off x="5197406" y="2312340"/>
              <a:ext cx="541647" cy="470529"/>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grpSp>
      <p:grpSp>
        <p:nvGrpSpPr>
          <p:cNvPr id="2" name="Group 1"/>
          <p:cNvGrpSpPr/>
          <p:nvPr/>
        </p:nvGrpSpPr>
        <p:grpSpPr>
          <a:xfrm>
            <a:off x="1391106" y="2312340"/>
            <a:ext cx="2992190" cy="3764611"/>
            <a:chOff x="1600210" y="2312340"/>
            <a:chExt cx="2992190" cy="3764611"/>
          </a:xfrm>
        </p:grpSpPr>
        <p:sp>
          <p:nvSpPr>
            <p:cNvPr id="25" name="Shape 628"/>
            <p:cNvSpPr/>
            <p:nvPr/>
          </p:nvSpPr>
          <p:spPr>
            <a:xfrm>
              <a:off x="1600210" y="2782869"/>
              <a:ext cx="2992190" cy="3294082"/>
            </a:xfrm>
            <a:prstGeom prst="rect">
              <a:avLst/>
            </a:prstGeom>
            <a:solidFill>
              <a:srgbClr val="F1F1F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sp>
          <p:nvSpPr>
            <p:cNvPr id="26" name="Shape 629"/>
            <p:cNvSpPr/>
            <p:nvPr/>
          </p:nvSpPr>
          <p:spPr>
            <a:xfrm>
              <a:off x="1600210" y="2312340"/>
              <a:ext cx="541647" cy="470530"/>
            </a:xfrm>
            <a:prstGeom prst="rect">
              <a:avLst/>
            </a:pr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p>
          </p:txBody>
        </p:sp>
      </p:grpSp>
      <p:sp>
        <p:nvSpPr>
          <p:cNvPr id="33" name="Text Placeholder 2"/>
          <p:cNvSpPr>
            <a:spLocks noGrp="1"/>
          </p:cNvSpPr>
          <p:nvPr>
            <p:ph type="body" sz="quarter" idx="11"/>
          </p:nvPr>
        </p:nvSpPr>
        <p:spPr>
          <a:xfrm>
            <a:off x="2073603" y="2362201"/>
            <a:ext cx="1313766" cy="456117"/>
          </a:xfrm>
          <a:noFill/>
        </p:spPr>
        <p:txBody>
          <a:bodyPr anchor="ctr">
            <a:normAutofit/>
          </a:bodyPr>
          <a:lstStyle/>
          <a:p>
            <a:pPr>
              <a:lnSpc>
                <a:spcPts val="300"/>
              </a:lnSpc>
            </a:pPr>
            <a:r>
              <a:rPr lang="en-GB" sz="1500" dirty="0" smtClean="0"/>
              <a:t>Monitoring Sites</a:t>
            </a:r>
            <a:endParaRPr lang="en-GB" sz="1500" dirty="0"/>
          </a:p>
        </p:txBody>
      </p:sp>
      <p:sp>
        <p:nvSpPr>
          <p:cNvPr id="34" name="Text Placeholder 2"/>
          <p:cNvSpPr>
            <a:spLocks noGrp="1"/>
          </p:cNvSpPr>
          <p:nvPr>
            <p:ph type="body" sz="quarter" idx="11"/>
          </p:nvPr>
        </p:nvSpPr>
        <p:spPr>
          <a:xfrm>
            <a:off x="5873909" y="2363529"/>
            <a:ext cx="1313766" cy="456117"/>
          </a:xfrm>
          <a:noFill/>
        </p:spPr>
        <p:txBody>
          <a:bodyPr anchor="ctr">
            <a:normAutofit/>
          </a:bodyPr>
          <a:lstStyle/>
          <a:p>
            <a:pPr>
              <a:lnSpc>
                <a:spcPts val="300"/>
              </a:lnSpc>
            </a:pPr>
            <a:r>
              <a:rPr lang="en-GB" sz="1500" dirty="0" smtClean="0"/>
              <a:t>Seaports</a:t>
            </a:r>
            <a:endParaRPr lang="en-GB" sz="1500" dirty="0"/>
          </a:p>
        </p:txBody>
      </p:sp>
      <p:sp>
        <p:nvSpPr>
          <p:cNvPr id="38" name="Rectangle 37"/>
          <p:cNvSpPr/>
          <p:nvPr/>
        </p:nvSpPr>
        <p:spPr>
          <a:xfrm>
            <a:off x="1391106" y="2457624"/>
            <a:ext cx="541647" cy="305340"/>
          </a:xfrm>
          <a:prstGeom prst="rect">
            <a:avLst/>
          </a:prstGeom>
        </p:spPr>
        <p:txBody>
          <a:bodyPr wrap="square">
            <a:spAutoFit/>
          </a:bodyPr>
          <a:lstStyle/>
          <a:p>
            <a:pPr algn="ctr">
              <a:lnSpc>
                <a:spcPts val="1600"/>
              </a:lnSpc>
            </a:pPr>
            <a:r>
              <a:rPr lang="en-US" b="1" dirty="0" smtClean="0">
                <a:solidFill>
                  <a:schemeClr val="bg1"/>
                </a:solidFill>
                <a:latin typeface="Calibri" panose="020F0502020204030204" pitchFamily="34" charset="0"/>
              </a:rPr>
              <a:t>6</a:t>
            </a:r>
            <a:endParaRPr lang="en-US" b="1" dirty="0">
              <a:solidFill>
                <a:schemeClr val="bg1"/>
              </a:solidFill>
              <a:latin typeface="Calibri" panose="020F0502020204030204" pitchFamily="34" charset="0"/>
            </a:endParaRPr>
          </a:p>
        </p:txBody>
      </p:sp>
      <p:sp>
        <p:nvSpPr>
          <p:cNvPr id="39" name="Rectangle 38"/>
          <p:cNvSpPr/>
          <p:nvPr/>
        </p:nvSpPr>
        <p:spPr>
          <a:xfrm>
            <a:off x="5191413" y="2453213"/>
            <a:ext cx="541647" cy="305340"/>
          </a:xfrm>
          <a:prstGeom prst="rect">
            <a:avLst/>
          </a:prstGeom>
        </p:spPr>
        <p:txBody>
          <a:bodyPr wrap="square">
            <a:spAutoFit/>
          </a:bodyPr>
          <a:lstStyle/>
          <a:p>
            <a:pPr algn="ctr">
              <a:lnSpc>
                <a:spcPts val="1600"/>
              </a:lnSpc>
            </a:pPr>
            <a:r>
              <a:rPr lang="en-US" b="1" dirty="0">
                <a:solidFill>
                  <a:schemeClr val="bg1"/>
                </a:solidFill>
                <a:latin typeface="Calibri" panose="020F0502020204030204" pitchFamily="34" charset="0"/>
              </a:rPr>
              <a:t>7</a:t>
            </a:r>
          </a:p>
        </p:txBody>
      </p:sp>
      <p:sp>
        <p:nvSpPr>
          <p:cNvPr id="32" name="TextBox 31"/>
          <p:cNvSpPr txBox="1"/>
          <p:nvPr/>
        </p:nvSpPr>
        <p:spPr>
          <a:xfrm>
            <a:off x="2531317" y="831444"/>
            <a:ext cx="4201134" cy="323165"/>
          </a:xfrm>
          <a:prstGeom prst="rect">
            <a:avLst/>
          </a:prstGeom>
          <a:noFill/>
        </p:spPr>
        <p:txBody>
          <a:bodyPr wrap="square" rtlCol="0">
            <a:spAutoFit/>
          </a:bodyPr>
          <a:lstStyle/>
          <a:p>
            <a:pPr algn="ctr"/>
            <a:r>
              <a:rPr lang="en-GB" sz="1500" dirty="0">
                <a:solidFill>
                  <a:schemeClr val="bg1"/>
                </a:solidFill>
                <a:latin typeface="Calibri Light" panose="020F0302020204030204" pitchFamily="34" charset="0"/>
              </a:rPr>
              <a:t>Gathered from PhilGIS</a:t>
            </a:r>
          </a:p>
        </p:txBody>
      </p:sp>
      <p:grpSp>
        <p:nvGrpSpPr>
          <p:cNvPr id="7" name="Group 6"/>
          <p:cNvGrpSpPr/>
          <p:nvPr/>
        </p:nvGrpSpPr>
        <p:grpSpPr>
          <a:xfrm>
            <a:off x="5263572" y="2878120"/>
            <a:ext cx="2749550" cy="3130513"/>
            <a:chOff x="5263572" y="2878120"/>
            <a:chExt cx="2749550" cy="3130513"/>
          </a:xfrm>
        </p:grpSpPr>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l="8123" t="10785" r="25016" b="8629"/>
            <a:stretch/>
          </p:blipFill>
          <p:spPr bwMode="auto">
            <a:xfrm>
              <a:off x="5263572" y="2878120"/>
              <a:ext cx="2749550" cy="3130513"/>
            </a:xfrm>
            <a:prstGeom prst="rect">
              <a:avLst/>
            </a:prstGeom>
            <a:noFill/>
            <a:ln w="9525" cap="flat" cmpd="sng" algn="ctr">
              <a:noFill/>
              <a:prstDash val="solid"/>
              <a:miter lim="800000"/>
              <a:headEnd type="none" w="med" len="med"/>
              <a:tailEnd type="none" w="med" len="med"/>
            </a:ln>
            <a:extLst>
              <a:ext uri="{53640926-AAD7-44D8-BBD7-CCE9431645EC}">
                <a14:shadowObscured xmlns:a14="http://schemas.microsoft.com/office/drawing/2010/main"/>
              </a:ext>
            </a:extLst>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05073" y="5091756"/>
              <a:ext cx="314325" cy="856916"/>
            </a:xfrm>
            <a:prstGeom prst="rect">
              <a:avLst/>
            </a:prstGeom>
            <a:noFill/>
          </p:spPr>
        </p:pic>
      </p:grpSp>
      <p:grpSp>
        <p:nvGrpSpPr>
          <p:cNvPr id="4" name="Group 3"/>
          <p:cNvGrpSpPr/>
          <p:nvPr/>
        </p:nvGrpSpPr>
        <p:grpSpPr>
          <a:xfrm>
            <a:off x="1474961" y="2863523"/>
            <a:ext cx="2824480" cy="3132775"/>
            <a:chOff x="1474961" y="2863523"/>
            <a:chExt cx="2824480" cy="3132775"/>
          </a:xfrm>
        </p:grpSpPr>
        <p:pic>
          <p:nvPicPr>
            <p:cNvPr id="36" name="Picture 35"/>
            <p:cNvPicPr>
              <a:picLocks noChangeAspect="1"/>
            </p:cNvPicPr>
            <p:nvPr/>
          </p:nvPicPr>
          <p:blipFill rotWithShape="1">
            <a:blip r:embed="rId5">
              <a:extLst>
                <a:ext uri="{28A0092B-C50C-407E-A947-70E740481C1C}">
                  <a14:useLocalDpi xmlns:a14="http://schemas.microsoft.com/office/drawing/2010/main" val="0"/>
                </a:ext>
              </a:extLst>
            </a:blip>
            <a:srcRect l="6279" t="12001" r="25319" b="7421"/>
            <a:stretch/>
          </p:blipFill>
          <p:spPr bwMode="auto">
            <a:xfrm>
              <a:off x="1474961" y="2863523"/>
              <a:ext cx="2824480" cy="3132775"/>
            </a:xfrm>
            <a:prstGeom prst="rect">
              <a:avLst/>
            </a:prstGeom>
            <a:noFill/>
            <a:ln w="9525" cap="flat" cmpd="sng" algn="ctr">
              <a:noFill/>
              <a:prstDash val="solid"/>
              <a:miter lim="800000"/>
              <a:headEnd type="none" w="med" len="med"/>
              <a:tailEnd type="none" w="med" len="med"/>
            </a:ln>
            <a:extLst>
              <a:ext uri="{53640926-AAD7-44D8-BBD7-CCE9431645EC}">
                <a14:shadowObscured xmlns:a14="http://schemas.microsoft.com/office/drawing/2010/main"/>
              </a:ext>
            </a:extLst>
          </p:spPr>
        </p:pic>
        <p:pic>
          <p:nvPicPr>
            <p:cNvPr id="41" name="Picture 4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04766" y="5091756"/>
              <a:ext cx="314325" cy="856916"/>
            </a:xfrm>
            <a:prstGeom prst="rect">
              <a:avLst/>
            </a:prstGeom>
            <a:noFill/>
          </p:spPr>
        </p:pic>
      </p:grpSp>
    </p:spTree>
    <p:extLst>
      <p:ext uri="{BB962C8B-B14F-4D97-AF65-F5344CB8AC3E}">
        <p14:creationId xmlns:p14="http://schemas.microsoft.com/office/powerpoint/2010/main" val="363136763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33">
                                            <p:txEl>
                                              <p:pRg st="0" end="0"/>
                                            </p:txEl>
                                          </p:spTgt>
                                        </p:tgtEl>
                                        <p:attrNameLst>
                                          <p:attrName>style.visibility</p:attrName>
                                        </p:attrNameLst>
                                      </p:cBhvr>
                                      <p:to>
                                        <p:strVal val="visible"/>
                                      </p:to>
                                    </p:set>
                                    <p:animEffect transition="in" filter="wipe(left)">
                                      <p:cBhvr>
                                        <p:cTn id="22" dur="500"/>
                                        <p:tgtEl>
                                          <p:spTgt spid="33">
                                            <p:txEl>
                                              <p:pRg st="0" end="0"/>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34">
                                            <p:txEl>
                                              <p:pRg st="0" end="0"/>
                                            </p:txEl>
                                          </p:spTgt>
                                        </p:tgtEl>
                                        <p:attrNameLst>
                                          <p:attrName>style.visibility</p:attrName>
                                        </p:attrNameLst>
                                      </p:cBhvr>
                                      <p:to>
                                        <p:strVal val="visible"/>
                                      </p:to>
                                    </p:set>
                                    <p:animEffect transition="in" filter="wipe(left)">
                                      <p:cBhvr>
                                        <p:cTn id="38" dur="500"/>
                                        <p:tgtEl>
                                          <p:spTgt spid="34">
                                            <p:txEl>
                                              <p:pRg st="0" end="0"/>
                                            </p:txEl>
                                          </p:spTgt>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3" grpId="0" build="p"/>
      <p:bldP spid="34" grpId="0" build="p"/>
      <p:bldP spid="38" grpId="0"/>
      <p:bldP spid="39" grpId="0"/>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14</a:t>
            </a:r>
            <a:endParaRPr lang="en-GB" sz="1200" b="1" dirty="0"/>
          </a:p>
        </p:txBody>
      </p:sp>
      <p:sp>
        <p:nvSpPr>
          <p:cNvPr id="7" name="Shape 2204"/>
          <p:cNvSpPr/>
          <p:nvPr/>
        </p:nvSpPr>
        <p:spPr>
          <a:xfrm>
            <a:off x="6320470" y="3085067"/>
            <a:ext cx="2137654" cy="873816"/>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1"/>
          </a:solidFill>
          <a:ln w="635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8" name="Shape 2205"/>
          <p:cNvSpPr/>
          <p:nvPr/>
        </p:nvSpPr>
        <p:spPr>
          <a:xfrm>
            <a:off x="4529695" y="3085067"/>
            <a:ext cx="2137653" cy="873816"/>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1"/>
          </a:solidFill>
          <a:ln w="635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9" name="Shape 2206"/>
          <p:cNvSpPr/>
          <p:nvPr/>
        </p:nvSpPr>
        <p:spPr>
          <a:xfrm>
            <a:off x="2705100" y="3085067"/>
            <a:ext cx="2137653" cy="873816"/>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1"/>
          </a:solidFill>
          <a:ln w="635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10" name="Shape 2207"/>
          <p:cNvSpPr/>
          <p:nvPr/>
        </p:nvSpPr>
        <p:spPr>
          <a:xfrm>
            <a:off x="914325" y="3085067"/>
            <a:ext cx="2137654" cy="873816"/>
          </a:xfrm>
          <a:custGeom>
            <a:avLst/>
            <a:gdLst/>
            <a:ahLst/>
            <a:cxnLst>
              <a:cxn ang="0">
                <a:pos x="wd2" y="hd2"/>
              </a:cxn>
              <a:cxn ang="5400000">
                <a:pos x="wd2" y="hd2"/>
              </a:cxn>
              <a:cxn ang="10800000">
                <a:pos x="wd2" y="hd2"/>
              </a:cxn>
              <a:cxn ang="16200000">
                <a:pos x="wd2" y="hd2"/>
              </a:cxn>
            </a:cxnLst>
            <a:rect l="0" t="0" r="r" b="b"/>
            <a:pathLst>
              <a:path w="21600" h="21600" extrusionOk="0">
                <a:moveTo>
                  <a:pt x="0" y="3240"/>
                </a:moveTo>
                <a:lnTo>
                  <a:pt x="12159" y="3240"/>
                </a:lnTo>
                <a:lnTo>
                  <a:pt x="12159" y="0"/>
                </a:lnTo>
                <a:lnTo>
                  <a:pt x="21600" y="10800"/>
                </a:lnTo>
                <a:lnTo>
                  <a:pt x="12159" y="21600"/>
                </a:lnTo>
                <a:lnTo>
                  <a:pt x="12159" y="18360"/>
                </a:lnTo>
                <a:lnTo>
                  <a:pt x="0" y="18360"/>
                </a:lnTo>
                <a:cubicBezTo>
                  <a:pt x="0" y="18360"/>
                  <a:pt x="0" y="3240"/>
                  <a:pt x="0" y="3240"/>
                </a:cubicBezTo>
                <a:close/>
              </a:path>
            </a:pathLst>
          </a:custGeom>
          <a:solidFill>
            <a:schemeClr val="accent1"/>
          </a:solidFill>
          <a:ln w="63500">
            <a:solidFill>
              <a:srgbClr val="FFFFFF"/>
            </a:solidFill>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grpSp>
        <p:nvGrpSpPr>
          <p:cNvPr id="15" name="Group 14"/>
          <p:cNvGrpSpPr/>
          <p:nvPr/>
        </p:nvGrpSpPr>
        <p:grpSpPr>
          <a:xfrm>
            <a:off x="2716124" y="3317768"/>
            <a:ext cx="426285" cy="426286"/>
            <a:chOff x="3712472" y="2651901"/>
            <a:chExt cx="521998" cy="521999"/>
          </a:xfrm>
        </p:grpSpPr>
        <p:sp>
          <p:nvSpPr>
            <p:cNvPr id="16" name="Shape 2214"/>
            <p:cNvSpPr/>
            <p:nvPr/>
          </p:nvSpPr>
          <p:spPr>
            <a:xfrm>
              <a:off x="3712472" y="2651901"/>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grpSp>
          <p:nvGrpSpPr>
            <p:cNvPr id="17" name="Group 2217"/>
            <p:cNvGrpSpPr/>
            <p:nvPr/>
          </p:nvGrpSpPr>
          <p:grpSpPr>
            <a:xfrm>
              <a:off x="3878842" y="2769409"/>
              <a:ext cx="188787" cy="265098"/>
              <a:chOff x="-2" y="0"/>
              <a:chExt cx="390411" cy="548217"/>
            </a:xfrm>
          </p:grpSpPr>
          <p:sp>
            <p:nvSpPr>
              <p:cNvPr id="18" name="Shape 2215"/>
              <p:cNvSpPr/>
              <p:nvPr/>
            </p:nvSpPr>
            <p:spPr>
              <a:xfrm>
                <a:off x="-2" y="46250"/>
                <a:ext cx="390411" cy="501967"/>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dirty="0"/>
              </a:p>
            </p:txBody>
          </p:sp>
          <p:sp>
            <p:nvSpPr>
              <p:cNvPr id="19" name="Shape 2216"/>
              <p:cNvSpPr/>
              <p:nvPr/>
            </p:nvSpPr>
            <p:spPr>
              <a:xfrm>
                <a:off x="68773" y="0"/>
                <a:ext cx="250985" cy="11155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grpSp>
        <p:nvGrpSpPr>
          <p:cNvPr id="20" name="Group 19"/>
          <p:cNvGrpSpPr/>
          <p:nvPr/>
        </p:nvGrpSpPr>
        <p:grpSpPr>
          <a:xfrm>
            <a:off x="914708" y="3308832"/>
            <a:ext cx="426285" cy="426286"/>
            <a:chOff x="1506589" y="2640958"/>
            <a:chExt cx="521998" cy="521999"/>
          </a:xfrm>
        </p:grpSpPr>
        <p:sp>
          <p:nvSpPr>
            <p:cNvPr id="21" name="Shape 2220"/>
            <p:cNvSpPr/>
            <p:nvPr/>
          </p:nvSpPr>
          <p:spPr>
            <a:xfrm>
              <a:off x="1506589" y="2640958"/>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dirty="0"/>
            </a:p>
          </p:txBody>
        </p:sp>
        <p:sp>
          <p:nvSpPr>
            <p:cNvPr id="22" name="Shape 2221"/>
            <p:cNvSpPr/>
            <p:nvPr/>
          </p:nvSpPr>
          <p:spPr>
            <a:xfrm>
              <a:off x="1633470" y="2769409"/>
              <a:ext cx="276863" cy="265096"/>
            </a:xfrm>
            <a:custGeom>
              <a:avLst/>
              <a:gdLst/>
              <a:ahLst/>
              <a:cxnLst>
                <a:cxn ang="0">
                  <a:pos x="wd2" y="hd2"/>
                </a:cxn>
                <a:cxn ang="5400000">
                  <a:pos x="wd2" y="hd2"/>
                </a:cxn>
                <a:cxn ang="10800000">
                  <a:pos x="wd2" y="hd2"/>
                </a:cxn>
                <a:cxn ang="16200000">
                  <a:pos x="wd2" y="hd2"/>
                </a:cxn>
              </a:cxnLst>
              <a:rect l="0" t="0" r="r" b="b"/>
              <a:pathLst>
                <a:path w="21600" h="21600" extrusionOk="0">
                  <a:moveTo>
                    <a:pt x="16913" y="16137"/>
                  </a:moveTo>
                  <a:cubicBezTo>
                    <a:pt x="14080" y="15059"/>
                    <a:pt x="13176" y="14150"/>
                    <a:pt x="13176" y="12203"/>
                  </a:cubicBezTo>
                  <a:cubicBezTo>
                    <a:pt x="13176" y="11034"/>
                    <a:pt x="14040" y="11415"/>
                    <a:pt x="14419" y="9274"/>
                  </a:cubicBezTo>
                  <a:cubicBezTo>
                    <a:pt x="14577" y="8387"/>
                    <a:pt x="15341" y="9261"/>
                    <a:pt x="15487" y="7233"/>
                  </a:cubicBezTo>
                  <a:cubicBezTo>
                    <a:pt x="15487" y="6425"/>
                    <a:pt x="15071" y="6224"/>
                    <a:pt x="15071" y="6224"/>
                  </a:cubicBezTo>
                  <a:cubicBezTo>
                    <a:pt x="15071" y="6224"/>
                    <a:pt x="15283" y="5028"/>
                    <a:pt x="15366" y="4109"/>
                  </a:cubicBezTo>
                  <a:cubicBezTo>
                    <a:pt x="15468" y="2962"/>
                    <a:pt x="14731" y="0"/>
                    <a:pt x="10800" y="0"/>
                  </a:cubicBezTo>
                  <a:cubicBezTo>
                    <a:pt x="6869" y="0"/>
                    <a:pt x="6131" y="2962"/>
                    <a:pt x="6234" y="4109"/>
                  </a:cubicBezTo>
                  <a:cubicBezTo>
                    <a:pt x="6317" y="5028"/>
                    <a:pt x="6529" y="6224"/>
                    <a:pt x="6529" y="6224"/>
                  </a:cubicBezTo>
                  <a:cubicBezTo>
                    <a:pt x="6529" y="6224"/>
                    <a:pt x="6113" y="6425"/>
                    <a:pt x="6113" y="7233"/>
                  </a:cubicBezTo>
                  <a:cubicBezTo>
                    <a:pt x="6258" y="9261"/>
                    <a:pt x="7022" y="8387"/>
                    <a:pt x="7179" y="9274"/>
                  </a:cubicBezTo>
                  <a:cubicBezTo>
                    <a:pt x="7560" y="11415"/>
                    <a:pt x="8424" y="11034"/>
                    <a:pt x="8424" y="12203"/>
                  </a:cubicBezTo>
                  <a:cubicBezTo>
                    <a:pt x="8424" y="14150"/>
                    <a:pt x="7520" y="15059"/>
                    <a:pt x="4687" y="16137"/>
                  </a:cubicBezTo>
                  <a:cubicBezTo>
                    <a:pt x="1846" y="17219"/>
                    <a:pt x="0" y="18321"/>
                    <a:pt x="0" y="19073"/>
                  </a:cubicBezTo>
                  <a:cubicBezTo>
                    <a:pt x="0" y="19825"/>
                    <a:pt x="0" y="21600"/>
                    <a:pt x="0" y="21600"/>
                  </a:cubicBezTo>
                  <a:lnTo>
                    <a:pt x="10800" y="21600"/>
                  </a:lnTo>
                  <a:lnTo>
                    <a:pt x="21600" y="21600"/>
                  </a:lnTo>
                  <a:cubicBezTo>
                    <a:pt x="21600" y="21600"/>
                    <a:pt x="21600" y="19825"/>
                    <a:pt x="21600" y="19073"/>
                  </a:cubicBezTo>
                  <a:cubicBezTo>
                    <a:pt x="21600" y="18321"/>
                    <a:pt x="19754" y="17219"/>
                    <a:pt x="16913" y="1613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dirty="0"/>
            </a:p>
          </p:txBody>
        </p:sp>
      </p:grpSp>
      <p:grpSp>
        <p:nvGrpSpPr>
          <p:cNvPr id="23" name="Group 22"/>
          <p:cNvGrpSpPr/>
          <p:nvPr/>
        </p:nvGrpSpPr>
        <p:grpSpPr>
          <a:xfrm>
            <a:off x="4517158" y="3317768"/>
            <a:ext cx="426285" cy="426286"/>
            <a:chOff x="5917887" y="2651901"/>
            <a:chExt cx="521998" cy="521999"/>
          </a:xfrm>
        </p:grpSpPr>
        <p:sp>
          <p:nvSpPr>
            <p:cNvPr id="24" name="Shape 2224"/>
            <p:cNvSpPr/>
            <p:nvPr/>
          </p:nvSpPr>
          <p:spPr>
            <a:xfrm>
              <a:off x="5917887" y="2651901"/>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25" name="Shape 2225"/>
            <p:cNvSpPr/>
            <p:nvPr/>
          </p:nvSpPr>
          <p:spPr>
            <a:xfrm>
              <a:off x="6067226" y="2798035"/>
              <a:ext cx="223320" cy="223320"/>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6" name="Group 25"/>
          <p:cNvGrpSpPr/>
          <p:nvPr/>
        </p:nvGrpSpPr>
        <p:grpSpPr>
          <a:xfrm>
            <a:off x="6331494" y="3317768"/>
            <a:ext cx="426285" cy="426286"/>
            <a:chOff x="8139592" y="2651901"/>
            <a:chExt cx="521998" cy="521999"/>
          </a:xfrm>
        </p:grpSpPr>
        <p:sp>
          <p:nvSpPr>
            <p:cNvPr id="27" name="Shape 2228"/>
            <p:cNvSpPr/>
            <p:nvPr/>
          </p:nvSpPr>
          <p:spPr>
            <a:xfrm>
              <a:off x="8139592" y="2651901"/>
              <a:ext cx="521998" cy="52199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28" name="Shape 2229"/>
            <p:cNvSpPr/>
            <p:nvPr/>
          </p:nvSpPr>
          <p:spPr>
            <a:xfrm>
              <a:off x="8286417" y="2801240"/>
              <a:ext cx="223305" cy="223320"/>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45" name="TextBox 44"/>
          <p:cNvSpPr txBox="1"/>
          <p:nvPr/>
        </p:nvSpPr>
        <p:spPr>
          <a:xfrm>
            <a:off x="1378153" y="3421655"/>
            <a:ext cx="1387050" cy="230832"/>
          </a:xfrm>
          <a:prstGeom prst="rect">
            <a:avLst/>
          </a:prstGeom>
          <a:noFill/>
        </p:spPr>
        <p:txBody>
          <a:bodyPr wrap="square" lIns="0" tIns="0" rIns="0" bIns="0" rtlCol="0">
            <a:spAutoFit/>
          </a:bodyPr>
          <a:lstStyle/>
          <a:p>
            <a:r>
              <a:rPr lang="en-GB" sz="1500" dirty="0" smtClean="0">
                <a:solidFill>
                  <a:schemeClr val="bg1"/>
                </a:solidFill>
                <a:latin typeface="Calibri" panose="020F0502020204030204" pitchFamily="34" charset="0"/>
              </a:rPr>
              <a:t>GET LAYERS</a:t>
            </a:r>
            <a:endParaRPr lang="en-GB" sz="1500" dirty="0">
              <a:solidFill>
                <a:schemeClr val="bg1"/>
              </a:solidFill>
              <a:latin typeface="Calibri" panose="020F0502020204030204" pitchFamily="34" charset="0"/>
            </a:endParaRPr>
          </a:p>
        </p:txBody>
      </p:sp>
      <p:sp>
        <p:nvSpPr>
          <p:cNvPr id="46" name="TextBox 45"/>
          <p:cNvSpPr txBox="1"/>
          <p:nvPr/>
        </p:nvSpPr>
        <p:spPr>
          <a:xfrm>
            <a:off x="3178565" y="3421655"/>
            <a:ext cx="1387050" cy="230832"/>
          </a:xfrm>
          <a:prstGeom prst="rect">
            <a:avLst/>
          </a:prstGeom>
          <a:noFill/>
        </p:spPr>
        <p:txBody>
          <a:bodyPr wrap="square" lIns="0" tIns="0" rIns="0" bIns="0" rtlCol="0">
            <a:spAutoFit/>
          </a:bodyPr>
          <a:lstStyle/>
          <a:p>
            <a:r>
              <a:rPr lang="en-GB" sz="1500" dirty="0" smtClean="0">
                <a:solidFill>
                  <a:schemeClr val="bg1"/>
                </a:solidFill>
                <a:latin typeface="Calibri" panose="020F0502020204030204" pitchFamily="34" charset="0"/>
              </a:rPr>
              <a:t>CONVERT </a:t>
            </a:r>
            <a:endParaRPr lang="en-GB" sz="1500" dirty="0">
              <a:solidFill>
                <a:schemeClr val="bg1"/>
              </a:solidFill>
              <a:latin typeface="Calibri" panose="020F0502020204030204" pitchFamily="34" charset="0"/>
            </a:endParaRPr>
          </a:p>
        </p:txBody>
      </p:sp>
      <p:sp>
        <p:nvSpPr>
          <p:cNvPr id="47" name="TextBox 46"/>
          <p:cNvSpPr txBox="1"/>
          <p:nvPr/>
        </p:nvSpPr>
        <p:spPr>
          <a:xfrm>
            <a:off x="4992323" y="3417704"/>
            <a:ext cx="1387050" cy="230832"/>
          </a:xfrm>
          <a:prstGeom prst="rect">
            <a:avLst/>
          </a:prstGeom>
          <a:noFill/>
        </p:spPr>
        <p:txBody>
          <a:bodyPr wrap="square" lIns="0" tIns="0" rIns="0" bIns="0" rtlCol="0">
            <a:spAutoFit/>
          </a:bodyPr>
          <a:lstStyle/>
          <a:p>
            <a:r>
              <a:rPr lang="en-GB" sz="1500" dirty="0" smtClean="0">
                <a:solidFill>
                  <a:schemeClr val="bg1"/>
                </a:solidFill>
                <a:latin typeface="Calibri" panose="020F0502020204030204" pitchFamily="34" charset="0"/>
              </a:rPr>
              <a:t>NORMALIZE</a:t>
            </a:r>
            <a:endParaRPr lang="en-GB" sz="1500" dirty="0">
              <a:solidFill>
                <a:schemeClr val="bg1"/>
              </a:solidFill>
              <a:latin typeface="Calibri" panose="020F0502020204030204" pitchFamily="34" charset="0"/>
            </a:endParaRPr>
          </a:p>
        </p:txBody>
      </p:sp>
      <p:sp>
        <p:nvSpPr>
          <p:cNvPr id="48" name="TextBox 47"/>
          <p:cNvSpPr txBox="1"/>
          <p:nvPr/>
        </p:nvSpPr>
        <p:spPr>
          <a:xfrm>
            <a:off x="6767683" y="3417704"/>
            <a:ext cx="1387050" cy="230832"/>
          </a:xfrm>
          <a:prstGeom prst="rect">
            <a:avLst/>
          </a:prstGeom>
          <a:noFill/>
        </p:spPr>
        <p:txBody>
          <a:bodyPr wrap="square" lIns="0" tIns="0" rIns="0" bIns="0" rtlCol="0">
            <a:spAutoFit/>
          </a:bodyPr>
          <a:lstStyle/>
          <a:p>
            <a:r>
              <a:rPr lang="en-GB" sz="1500" dirty="0" smtClean="0">
                <a:solidFill>
                  <a:schemeClr val="bg1"/>
                </a:solidFill>
                <a:latin typeface="Calibri" panose="020F0502020204030204" pitchFamily="34" charset="0"/>
              </a:rPr>
              <a:t>UNION</a:t>
            </a:r>
            <a:endParaRPr lang="en-GB" sz="1500" dirty="0">
              <a:solidFill>
                <a:schemeClr val="bg1"/>
              </a:solidFill>
              <a:latin typeface="Calibri" panose="020F0502020204030204" pitchFamily="34" charset="0"/>
            </a:endParaRPr>
          </a:p>
        </p:txBody>
      </p:sp>
      <p:sp>
        <p:nvSpPr>
          <p:cNvPr id="53" name="TextBox 52"/>
          <p:cNvSpPr txBox="1"/>
          <p:nvPr/>
        </p:nvSpPr>
        <p:spPr>
          <a:xfrm>
            <a:off x="1340993" y="4572377"/>
            <a:ext cx="6434047" cy="1384995"/>
          </a:xfrm>
          <a:prstGeom prst="rect">
            <a:avLst/>
          </a:prstGeom>
          <a:noFill/>
        </p:spPr>
        <p:txBody>
          <a:bodyPr wrap="square" lIns="0" tIns="0" rIns="0" bIns="0" rtlCol="0">
            <a:spAutoFit/>
          </a:bodyPr>
          <a:lstStyle/>
          <a:p>
            <a:pPr algn="ctr"/>
            <a:r>
              <a:rPr lang="en-US" sz="1500" dirty="0">
                <a:solidFill>
                  <a:schemeClr val="tx2">
                    <a:lumMod val="50000"/>
                  </a:schemeClr>
                </a:solidFill>
              </a:rPr>
              <a:t>After gathering all the necessary layers, a Union was performed among all the shapefiles. Raster calculator was then performed to get the suitability value for each polygon. The resulting shapefile will have a value ranging from 1 to 5, with 5 as the most suitable while 1 as the least suitable. These values will be used for our analysis of the suitable sites.</a:t>
            </a:r>
          </a:p>
          <a:p>
            <a:pPr algn="ctr"/>
            <a:endParaRPr lang="en-GB" sz="1500" dirty="0">
              <a:solidFill>
                <a:schemeClr val="tx2">
                  <a:lumMod val="50000"/>
                </a:schemeClr>
              </a:solidFill>
              <a:latin typeface="Calibri" panose="020F0502020204030204" pitchFamily="34" charset="0"/>
            </a:endParaRPr>
          </a:p>
        </p:txBody>
      </p:sp>
      <p:pic>
        <p:nvPicPr>
          <p:cNvPr id="55" name="Picture 54"/>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272" t="46720" r="1424" b="15721"/>
          <a:stretch/>
        </p:blipFill>
        <p:spPr>
          <a:xfrm>
            <a:off x="-82771" y="-7973"/>
            <a:ext cx="9323747" cy="2001431"/>
          </a:xfrm>
          <a:prstGeom prst="rect">
            <a:avLst/>
          </a:prstGeom>
          <a:ln>
            <a:noFill/>
          </a:ln>
        </p:spPr>
      </p:pic>
      <p:sp>
        <p:nvSpPr>
          <p:cNvPr id="56" name="Title 1"/>
          <p:cNvSpPr>
            <a:spLocks noGrp="1"/>
          </p:cNvSpPr>
          <p:nvPr>
            <p:ph type="ctrTitle"/>
          </p:nvPr>
        </p:nvSpPr>
        <p:spPr>
          <a:xfrm>
            <a:off x="700080" y="208083"/>
            <a:ext cx="7758044" cy="746277"/>
          </a:xfrm>
        </p:spPr>
        <p:txBody>
          <a:bodyPr/>
          <a:lstStyle/>
          <a:p>
            <a:pPr lvl="0" algn="ctr"/>
            <a:r>
              <a:rPr lang="en-GB" sz="3600" dirty="0" smtClean="0">
                <a:solidFill>
                  <a:schemeClr val="bg1"/>
                </a:solidFill>
              </a:rPr>
              <a:t>Workflow</a:t>
            </a:r>
            <a:endParaRPr lang="en-GB" sz="3600" dirty="0">
              <a:solidFill>
                <a:schemeClr val="bg1"/>
              </a:solidFill>
            </a:endParaRPr>
          </a:p>
        </p:txBody>
      </p:sp>
      <p:sp>
        <p:nvSpPr>
          <p:cNvPr id="57" name="TextBox 56"/>
          <p:cNvSpPr txBox="1"/>
          <p:nvPr/>
        </p:nvSpPr>
        <p:spPr>
          <a:xfrm>
            <a:off x="2531317" y="831444"/>
            <a:ext cx="4201134" cy="553998"/>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Derived</a:t>
            </a:r>
            <a:r>
              <a:rPr lang="en-GB" sz="1000" dirty="0" smtClean="0">
                <a:solidFill>
                  <a:schemeClr val="bg1"/>
                </a:solidFill>
                <a:latin typeface="Calibri Light" panose="020F0302020204030204" pitchFamily="34" charset="0"/>
              </a:rPr>
              <a:t> </a:t>
            </a:r>
            <a:r>
              <a:rPr lang="en-GB" sz="1500" dirty="0">
                <a:solidFill>
                  <a:schemeClr val="bg1"/>
                </a:solidFill>
                <a:latin typeface="Calibri Light" panose="020F0302020204030204" pitchFamily="34" charset="0"/>
              </a:rPr>
              <a:t>Using</a:t>
            </a:r>
            <a:r>
              <a:rPr lang="en-GB" sz="1000" dirty="0" smtClean="0">
                <a:solidFill>
                  <a:schemeClr val="bg1"/>
                </a:solidFill>
                <a:latin typeface="Calibri Light" panose="020F0302020204030204" pitchFamily="34" charset="0"/>
              </a:rPr>
              <a:t> </a:t>
            </a:r>
            <a:r>
              <a:rPr lang="en-GB" sz="1500" dirty="0" smtClean="0">
                <a:solidFill>
                  <a:schemeClr val="bg1"/>
                </a:solidFill>
                <a:latin typeface="Calibri Light" panose="020F0302020204030204" pitchFamily="34" charset="0"/>
              </a:rPr>
              <a:t>Feature Analysis from Extracted Features in Image Processing</a:t>
            </a:r>
            <a:endParaRPr lang="en-GB" sz="15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287866378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par>
                          <p:cTn id="56" fill="hold">
                            <p:stCondLst>
                              <p:cond delay="5000"/>
                            </p:stCondLst>
                            <p:childTnLst>
                              <p:par>
                                <p:cTn id="57" presetID="18" presetClass="entr" presetSubtype="6" fill="hold" grpId="0" nodeType="after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strips(downRight)">
                                      <p:cBhvr>
                                        <p:cTn id="5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45" grpId="0"/>
      <p:bldP spid="46" grpId="0"/>
      <p:bldP spid="47" grpId="0"/>
      <p:bldP spid="48" grpId="0"/>
      <p:bldP spid="53" grpId="0"/>
      <p:bldP spid="56"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5473700" y="2237005"/>
            <a:ext cx="3216500" cy="3935196"/>
          </a:xfrm>
          <a:prstGeom prst="rect">
            <a:avLst/>
          </a:prstGeom>
          <a:solidFill>
            <a:schemeClr val="accent1">
              <a:lumMod val="40000"/>
              <a:lumOff val="60000"/>
            </a:schemeClr>
          </a:solidFill>
          <a:ln w="12700">
            <a:miter lim="400000"/>
          </a:ln>
        </p:spPr>
        <p:txBody>
          <a:bodyPr lIns="0" tIns="0" rIns="0" bIns="0" rtlCol="0" anchor="ctr"/>
          <a:lstStyle/>
          <a:p>
            <a:pPr algn="ctr"/>
            <a:endParaRPr lang="en-US" sz="3200">
              <a:solidFill>
                <a:srgbClr val="FFFFFF"/>
              </a:solidFill>
              <a:latin typeface="Helvetica Light"/>
              <a:ea typeface="Helvetica Light"/>
              <a:cs typeface="Helvetica Light"/>
              <a:sym typeface="Helvetica Light"/>
            </a:endParaRPr>
          </a:p>
        </p:txBody>
      </p:sp>
      <p:sp>
        <p:nvSpPr>
          <p:cNvPr id="7" name="Rectangle 6"/>
          <p:cNvSpPr/>
          <p:nvPr/>
        </p:nvSpPr>
        <p:spPr>
          <a:xfrm>
            <a:off x="422876" y="2237005"/>
            <a:ext cx="4532516" cy="3935196"/>
          </a:xfrm>
          <a:prstGeom prst="rect">
            <a:avLst/>
          </a:prstGeom>
          <a:solidFill>
            <a:schemeClr val="accent1">
              <a:lumMod val="40000"/>
              <a:lumOff val="60000"/>
            </a:schemeClr>
          </a:solidFill>
          <a:ln w="12700">
            <a:miter lim="400000"/>
          </a:ln>
        </p:spPr>
        <p:txBody>
          <a:bodyPr lIns="0" tIns="0" rIns="0" bIns="0" rtlCol="0" anchor="ctr"/>
          <a:lstStyle/>
          <a:p>
            <a:pPr algn="ctr"/>
            <a:endParaRPr lang="en-US" sz="3200">
              <a:solidFill>
                <a:srgbClr val="FFFFFF"/>
              </a:solidFill>
              <a:latin typeface="Helvetica Light"/>
              <a:ea typeface="Helvetica Light"/>
              <a:cs typeface="Helvetica Light"/>
              <a:sym typeface="Helvetica Light"/>
            </a:endParaRPr>
          </a:p>
        </p:txBody>
      </p:sp>
      <p:pic>
        <p:nvPicPr>
          <p:cNvPr id="22" name="Picture 2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272" t="46720" r="1424" b="15721"/>
          <a:stretch/>
        </p:blipFill>
        <p:spPr>
          <a:xfrm flipH="1">
            <a:off x="-82771" y="-7973"/>
            <a:ext cx="9323747" cy="2001431"/>
          </a:xfrm>
          <a:prstGeom prst="rect">
            <a:avLst/>
          </a:prstGeom>
          <a:ln>
            <a:noFill/>
          </a:ln>
        </p:spPr>
      </p:pic>
      <p:sp>
        <p:nvSpPr>
          <p:cNvPr id="40" name="Title 1"/>
          <p:cNvSpPr>
            <a:spLocks noGrp="1"/>
          </p:cNvSpPr>
          <p:nvPr>
            <p:ph type="ctrTitle"/>
          </p:nvPr>
        </p:nvSpPr>
        <p:spPr>
          <a:xfrm>
            <a:off x="700080" y="208083"/>
            <a:ext cx="7758044" cy="746277"/>
          </a:xfrm>
        </p:spPr>
        <p:txBody>
          <a:bodyPr/>
          <a:lstStyle/>
          <a:p>
            <a:pPr lvl="0" algn="ctr"/>
            <a:r>
              <a:rPr lang="en-GB" sz="3600" dirty="0" smtClean="0">
                <a:solidFill>
                  <a:schemeClr val="bg1"/>
                </a:solidFill>
              </a:rPr>
              <a:t>Union</a:t>
            </a:r>
            <a:endParaRPr lang="en-GB" sz="3600" dirty="0">
              <a:solidFill>
                <a:schemeClr val="bg1"/>
              </a:solidFill>
            </a:endParaRPr>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15</a:t>
            </a:r>
            <a:endParaRPr lang="en-GB" sz="1200" b="1" dirty="0"/>
          </a:p>
        </p:txBody>
      </p:sp>
      <p:sp>
        <p:nvSpPr>
          <p:cNvPr id="32" name="TextBox 31"/>
          <p:cNvSpPr txBox="1"/>
          <p:nvPr/>
        </p:nvSpPr>
        <p:spPr>
          <a:xfrm>
            <a:off x="2531317" y="831444"/>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For All Image Layers</a:t>
            </a:r>
            <a:endParaRPr lang="en-GB" sz="1500" dirty="0">
              <a:solidFill>
                <a:schemeClr val="bg1"/>
              </a:solidFill>
              <a:latin typeface="Calibri Light" panose="020F0302020204030204" pitchFamily="34" charset="0"/>
            </a:endParaRPr>
          </a:p>
        </p:txBody>
      </p:sp>
      <p:grpSp>
        <p:nvGrpSpPr>
          <p:cNvPr id="27" name="Group 26"/>
          <p:cNvGrpSpPr/>
          <p:nvPr/>
        </p:nvGrpSpPr>
        <p:grpSpPr>
          <a:xfrm>
            <a:off x="5676508" y="2377159"/>
            <a:ext cx="2831297" cy="3647504"/>
            <a:chOff x="-8928" y="396158"/>
            <a:chExt cx="5629318" cy="7252848"/>
          </a:xfrm>
        </p:grpSpPr>
        <p:pic>
          <p:nvPicPr>
            <p:cNvPr id="28" name="Picture 27"/>
            <p:cNvPicPr>
              <a:picLocks noChangeAspect="1"/>
            </p:cNvPicPr>
            <p:nvPr/>
          </p:nvPicPr>
          <p:blipFill rotWithShape="1">
            <a:blip r:embed="rId3"/>
            <a:srcRect l="2500"/>
            <a:stretch/>
          </p:blipFill>
          <p:spPr bwMode="auto">
            <a:xfrm>
              <a:off x="-8928" y="396158"/>
              <a:ext cx="5629318" cy="7252848"/>
            </a:xfrm>
            <a:prstGeom prst="rect">
              <a:avLst/>
            </a:prstGeom>
            <a:noFill/>
            <a:ln>
              <a:noFill/>
            </a:ln>
            <a:extLst>
              <a:ext uri="{53640926-AAD7-44D8-BBD7-CCE9431645EC}">
                <a14:shadowObscured xmlns:a14="http://schemas.microsoft.com/office/drawing/2010/main"/>
              </a:ext>
            </a:extLst>
          </p:spPr>
        </p:pic>
        <p:pic>
          <p:nvPicPr>
            <p:cNvPr id="29" name="Picture 28"/>
            <p:cNvPicPr>
              <a:picLocks noChangeAspect="1"/>
            </p:cNvPicPr>
            <p:nvPr/>
          </p:nvPicPr>
          <p:blipFill rotWithShape="1">
            <a:blip r:embed="rId4"/>
            <a:srcRect t="14638"/>
            <a:stretch/>
          </p:blipFill>
          <p:spPr>
            <a:xfrm>
              <a:off x="150404" y="6630620"/>
              <a:ext cx="1209675" cy="894387"/>
            </a:xfrm>
            <a:prstGeom prst="rect">
              <a:avLst/>
            </a:prstGeom>
            <a:noFill/>
            <a:ln>
              <a:noFill/>
            </a:ln>
          </p:spPr>
        </p:pic>
      </p:grpSp>
      <p:pic>
        <p:nvPicPr>
          <p:cNvPr id="30" name="Picture 29"/>
          <p:cNvPicPr>
            <a:picLocks noChangeAspect="1"/>
          </p:cNvPicPr>
          <p:nvPr/>
        </p:nvPicPr>
        <p:blipFill rotWithShape="1">
          <a:blip r:embed="rId5"/>
          <a:srcRect l="10304" t="6654" r="10559" b="9893"/>
          <a:stretch/>
        </p:blipFill>
        <p:spPr bwMode="auto">
          <a:xfrm>
            <a:off x="635543" y="2400109"/>
            <a:ext cx="1213642" cy="1438387"/>
          </a:xfrm>
          <a:prstGeom prst="rect">
            <a:avLst/>
          </a:prstGeom>
          <a:noFill/>
          <a:ln>
            <a:noFill/>
          </a:ln>
          <a:extLst>
            <a:ext uri="{53640926-AAD7-44D8-BBD7-CCE9431645EC}">
              <a14:shadowObscured xmlns:a14="http://schemas.microsoft.com/office/drawing/2010/main"/>
            </a:ext>
          </a:extLst>
        </p:spPr>
      </p:pic>
      <p:pic>
        <p:nvPicPr>
          <p:cNvPr id="31" name="Picture 30"/>
          <p:cNvPicPr/>
          <p:nvPr/>
        </p:nvPicPr>
        <p:blipFill rotWithShape="1">
          <a:blip r:embed="rId6"/>
          <a:srcRect l="9666" t="7401" r="12643" b="10473"/>
          <a:stretch/>
        </p:blipFill>
        <p:spPr bwMode="auto">
          <a:xfrm>
            <a:off x="653588" y="4477083"/>
            <a:ext cx="1187627" cy="1431294"/>
          </a:xfrm>
          <a:prstGeom prst="rect">
            <a:avLst/>
          </a:prstGeom>
          <a:noFill/>
          <a:ln>
            <a:noFill/>
          </a:ln>
          <a:extLst>
            <a:ext uri="{53640926-AAD7-44D8-BBD7-CCE9431645EC}">
              <a14:shadowObscured xmlns:a14="http://schemas.microsoft.com/office/drawing/2010/main"/>
            </a:ext>
          </a:extLst>
        </p:spPr>
      </p:pic>
      <p:pic>
        <p:nvPicPr>
          <p:cNvPr id="43" name="Picture 42"/>
          <p:cNvPicPr/>
          <p:nvPr/>
        </p:nvPicPr>
        <p:blipFill rotWithShape="1">
          <a:blip r:embed="rId7" cstate="print">
            <a:extLst>
              <a:ext uri="{28A0092B-C50C-407E-A947-70E740481C1C}">
                <a14:useLocalDpi xmlns:a14="http://schemas.microsoft.com/office/drawing/2010/main" val="0"/>
              </a:ext>
            </a:extLst>
          </a:blip>
          <a:srcRect l="6943" t="13505" r="25604" b="6695"/>
          <a:stretch/>
        </p:blipFill>
        <p:spPr bwMode="auto">
          <a:xfrm>
            <a:off x="1983520" y="2400110"/>
            <a:ext cx="1293781" cy="1438387"/>
          </a:xfrm>
          <a:prstGeom prst="rect">
            <a:avLst/>
          </a:prstGeom>
          <a:noFill/>
          <a:ln>
            <a:noFill/>
          </a:ln>
          <a:extLst>
            <a:ext uri="{53640926-AAD7-44D8-BBD7-CCE9431645EC}">
              <a14:shadowObscured xmlns:a14="http://schemas.microsoft.com/office/drawing/2010/main"/>
            </a:ext>
          </a:extLst>
        </p:spPr>
      </p:pic>
      <p:pic>
        <p:nvPicPr>
          <p:cNvPr id="44" name="Picture 43"/>
          <p:cNvPicPr/>
          <p:nvPr/>
        </p:nvPicPr>
        <p:blipFill rotWithShape="1">
          <a:blip r:embed="rId8" cstate="print">
            <a:extLst>
              <a:ext uri="{28A0092B-C50C-407E-A947-70E740481C1C}">
                <a14:useLocalDpi xmlns:a14="http://schemas.microsoft.com/office/drawing/2010/main" val="0"/>
              </a:ext>
            </a:extLst>
          </a:blip>
          <a:srcRect l="6532" t="13076" r="25220" b="6250"/>
          <a:stretch/>
        </p:blipFill>
        <p:spPr bwMode="auto">
          <a:xfrm>
            <a:off x="1968019" y="4485916"/>
            <a:ext cx="1309282" cy="1422461"/>
          </a:xfrm>
          <a:prstGeom prst="rect">
            <a:avLst/>
          </a:prstGeom>
          <a:noFill/>
          <a:ln>
            <a:noFill/>
          </a:ln>
          <a:extLst>
            <a:ext uri="{53640926-AAD7-44D8-BBD7-CCE9431645EC}">
              <a14:shadowObscured xmlns:a14="http://schemas.microsoft.com/office/drawing/2010/main"/>
            </a:ext>
          </a:extLst>
        </p:spPr>
      </p:pic>
      <p:pic>
        <p:nvPicPr>
          <p:cNvPr id="45" name="Picture 44"/>
          <p:cNvPicPr/>
          <p:nvPr/>
        </p:nvPicPr>
        <p:blipFill rotWithShape="1">
          <a:blip r:embed="rId9" cstate="print">
            <a:extLst>
              <a:ext uri="{28A0092B-C50C-407E-A947-70E740481C1C}">
                <a14:useLocalDpi xmlns:a14="http://schemas.microsoft.com/office/drawing/2010/main" val="0"/>
              </a:ext>
            </a:extLst>
          </a:blip>
          <a:srcRect l="6279" t="12001" r="25319" b="7421"/>
          <a:stretch/>
        </p:blipFill>
        <p:spPr bwMode="auto">
          <a:xfrm>
            <a:off x="3426844" y="2466058"/>
            <a:ext cx="1296968" cy="1438387"/>
          </a:xfrm>
          <a:prstGeom prst="rect">
            <a:avLst/>
          </a:prstGeom>
          <a:noFill/>
          <a:ln>
            <a:noFill/>
          </a:ln>
          <a:extLst>
            <a:ext uri="{53640926-AAD7-44D8-BBD7-CCE9431645EC}">
              <a14:shadowObscured xmlns:a14="http://schemas.microsoft.com/office/drawing/2010/main"/>
            </a:ext>
          </a:extLst>
        </p:spPr>
      </p:pic>
      <p:pic>
        <p:nvPicPr>
          <p:cNvPr id="46" name="Picture 45"/>
          <p:cNvPicPr/>
          <p:nvPr/>
        </p:nvPicPr>
        <p:blipFill rotWithShape="1">
          <a:blip r:embed="rId10" cstate="print">
            <a:extLst>
              <a:ext uri="{28A0092B-C50C-407E-A947-70E740481C1C}">
                <a14:useLocalDpi xmlns:a14="http://schemas.microsoft.com/office/drawing/2010/main" val="0"/>
              </a:ext>
            </a:extLst>
          </a:blip>
          <a:srcRect l="8123" t="10785" r="25016" b="8629"/>
          <a:stretch/>
        </p:blipFill>
        <p:spPr bwMode="auto">
          <a:xfrm>
            <a:off x="3414239" y="4485916"/>
            <a:ext cx="1296968" cy="1476387"/>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5722426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anim calcmode="lin" valueType="num">
                                      <p:cBhvr>
                                        <p:cTn id="17" dur="1000" fill="hold"/>
                                        <p:tgtEl>
                                          <p:spTgt spid="7"/>
                                        </p:tgtEl>
                                        <p:attrNameLst>
                                          <p:attrName>ppt_x</p:attrName>
                                        </p:attrNameLst>
                                      </p:cBhvr>
                                      <p:tavLst>
                                        <p:tav tm="0">
                                          <p:val>
                                            <p:strVal val="#ppt_x"/>
                                          </p:val>
                                        </p:tav>
                                        <p:tav tm="100000">
                                          <p:val>
                                            <p:strVal val="#ppt_x"/>
                                          </p:val>
                                        </p:tav>
                                      </p:tavLst>
                                    </p:anim>
                                    <p:anim calcmode="lin" valueType="num">
                                      <p:cBhvr>
                                        <p:cTn id="18" dur="1000" fill="hold"/>
                                        <p:tgtEl>
                                          <p:spTgt spid="7"/>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1000"/>
                                        <p:tgtEl>
                                          <p:spTgt spid="30"/>
                                        </p:tgtEl>
                                      </p:cBhvr>
                                    </p:animEffect>
                                    <p:anim calcmode="lin" valueType="num">
                                      <p:cBhvr>
                                        <p:cTn id="22" dur="1000" fill="hold"/>
                                        <p:tgtEl>
                                          <p:spTgt spid="30"/>
                                        </p:tgtEl>
                                        <p:attrNameLst>
                                          <p:attrName>ppt_x</p:attrName>
                                        </p:attrNameLst>
                                      </p:cBhvr>
                                      <p:tavLst>
                                        <p:tav tm="0">
                                          <p:val>
                                            <p:strVal val="#ppt_x"/>
                                          </p:val>
                                        </p:tav>
                                        <p:tav tm="100000">
                                          <p:val>
                                            <p:strVal val="#ppt_x"/>
                                          </p:val>
                                        </p:tav>
                                      </p:tavLst>
                                    </p:anim>
                                    <p:anim calcmode="lin" valueType="num">
                                      <p:cBhvr>
                                        <p:cTn id="23" dur="1000" fill="hold"/>
                                        <p:tgtEl>
                                          <p:spTgt spid="30"/>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1000"/>
                                        <p:tgtEl>
                                          <p:spTgt spid="43"/>
                                        </p:tgtEl>
                                      </p:cBhvr>
                                    </p:animEffect>
                                    <p:anim calcmode="lin" valueType="num">
                                      <p:cBhvr>
                                        <p:cTn id="27" dur="1000" fill="hold"/>
                                        <p:tgtEl>
                                          <p:spTgt spid="43"/>
                                        </p:tgtEl>
                                        <p:attrNameLst>
                                          <p:attrName>ppt_x</p:attrName>
                                        </p:attrNameLst>
                                      </p:cBhvr>
                                      <p:tavLst>
                                        <p:tav tm="0">
                                          <p:val>
                                            <p:strVal val="#ppt_x"/>
                                          </p:val>
                                        </p:tav>
                                        <p:tav tm="100000">
                                          <p:val>
                                            <p:strVal val="#ppt_x"/>
                                          </p:val>
                                        </p:tav>
                                      </p:tavLst>
                                    </p:anim>
                                    <p:anim calcmode="lin" valueType="num">
                                      <p:cBhvr>
                                        <p:cTn id="28" dur="1000" fill="hold"/>
                                        <p:tgtEl>
                                          <p:spTgt spid="43"/>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anim calcmode="lin" valueType="num">
                                      <p:cBhvr>
                                        <p:cTn id="32" dur="1000" fill="hold"/>
                                        <p:tgtEl>
                                          <p:spTgt spid="45"/>
                                        </p:tgtEl>
                                        <p:attrNameLst>
                                          <p:attrName>ppt_x</p:attrName>
                                        </p:attrNameLst>
                                      </p:cBhvr>
                                      <p:tavLst>
                                        <p:tav tm="0">
                                          <p:val>
                                            <p:strVal val="#ppt_x"/>
                                          </p:val>
                                        </p:tav>
                                        <p:tav tm="100000">
                                          <p:val>
                                            <p:strVal val="#ppt_x"/>
                                          </p:val>
                                        </p:tav>
                                      </p:tavLst>
                                    </p:anim>
                                    <p:anim calcmode="lin" valueType="num">
                                      <p:cBhvr>
                                        <p:cTn id="33" dur="1000" fill="hold"/>
                                        <p:tgtEl>
                                          <p:spTgt spid="4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fade">
                                      <p:cBhvr>
                                        <p:cTn id="36" dur="1000"/>
                                        <p:tgtEl>
                                          <p:spTgt spid="46"/>
                                        </p:tgtEl>
                                      </p:cBhvr>
                                    </p:animEffect>
                                    <p:anim calcmode="lin" valueType="num">
                                      <p:cBhvr>
                                        <p:cTn id="37" dur="1000" fill="hold"/>
                                        <p:tgtEl>
                                          <p:spTgt spid="46"/>
                                        </p:tgtEl>
                                        <p:attrNameLst>
                                          <p:attrName>ppt_x</p:attrName>
                                        </p:attrNameLst>
                                      </p:cBhvr>
                                      <p:tavLst>
                                        <p:tav tm="0">
                                          <p:val>
                                            <p:strVal val="#ppt_x"/>
                                          </p:val>
                                        </p:tav>
                                        <p:tav tm="100000">
                                          <p:val>
                                            <p:strVal val="#ppt_x"/>
                                          </p:val>
                                        </p:tav>
                                      </p:tavLst>
                                    </p:anim>
                                    <p:anim calcmode="lin" valueType="num">
                                      <p:cBhvr>
                                        <p:cTn id="38" dur="1000" fill="hold"/>
                                        <p:tgtEl>
                                          <p:spTgt spid="46"/>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1000"/>
                                        <p:tgtEl>
                                          <p:spTgt spid="44"/>
                                        </p:tgtEl>
                                      </p:cBhvr>
                                    </p:animEffect>
                                    <p:anim calcmode="lin" valueType="num">
                                      <p:cBhvr>
                                        <p:cTn id="42" dur="1000" fill="hold"/>
                                        <p:tgtEl>
                                          <p:spTgt spid="44"/>
                                        </p:tgtEl>
                                        <p:attrNameLst>
                                          <p:attrName>ppt_x</p:attrName>
                                        </p:attrNameLst>
                                      </p:cBhvr>
                                      <p:tavLst>
                                        <p:tav tm="0">
                                          <p:val>
                                            <p:strVal val="#ppt_x"/>
                                          </p:val>
                                        </p:tav>
                                        <p:tav tm="100000">
                                          <p:val>
                                            <p:strVal val="#ppt_x"/>
                                          </p:val>
                                        </p:tav>
                                      </p:tavLst>
                                    </p:anim>
                                    <p:anim calcmode="lin" valueType="num">
                                      <p:cBhvr>
                                        <p:cTn id="43" dur="1000" fill="hold"/>
                                        <p:tgtEl>
                                          <p:spTgt spid="44"/>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1000"/>
                                        <p:tgtEl>
                                          <p:spTgt spid="31"/>
                                        </p:tgtEl>
                                      </p:cBhvr>
                                    </p:animEffect>
                                    <p:anim calcmode="lin" valueType="num">
                                      <p:cBhvr>
                                        <p:cTn id="47" dur="1000" fill="hold"/>
                                        <p:tgtEl>
                                          <p:spTgt spid="31"/>
                                        </p:tgtEl>
                                        <p:attrNameLst>
                                          <p:attrName>ppt_x</p:attrName>
                                        </p:attrNameLst>
                                      </p:cBhvr>
                                      <p:tavLst>
                                        <p:tav tm="0">
                                          <p:val>
                                            <p:strVal val="#ppt_x"/>
                                          </p:val>
                                        </p:tav>
                                        <p:tav tm="100000">
                                          <p:val>
                                            <p:strVal val="#ppt_x"/>
                                          </p:val>
                                        </p:tav>
                                      </p:tavLst>
                                    </p:anim>
                                    <p:anim calcmode="lin" valueType="num">
                                      <p:cBhvr>
                                        <p:cTn id="48"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2"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Scale>
                                      <p:cBhvr>
                                        <p:cTn id="53" dur="1000" decel="50000" fill="hold">
                                          <p:stCondLst>
                                            <p:cond delay="0"/>
                                          </p:stCondLst>
                                        </p:cTn>
                                        <p:tgtEl>
                                          <p:spTgt spid="2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4" dur="1000" decel="50000" fill="hold">
                                          <p:stCondLst>
                                            <p:cond delay="0"/>
                                          </p:stCondLst>
                                        </p:cTn>
                                        <p:tgtEl>
                                          <p:spTgt spid="27"/>
                                        </p:tgtEl>
                                        <p:attrNameLst>
                                          <p:attrName>ppt_x</p:attrName>
                                          <p:attrName>ppt_y</p:attrName>
                                        </p:attrNameLst>
                                      </p:cBhvr>
                                    </p:animMotion>
                                    <p:animEffect transition="in" filter="fade">
                                      <p:cBhvr>
                                        <p:cTn id="55" dur="1000"/>
                                        <p:tgtEl>
                                          <p:spTgt spid="27"/>
                                        </p:tgtEl>
                                      </p:cBhvr>
                                    </p:animEffect>
                                  </p:childTnLst>
                                </p:cTn>
                              </p:par>
                              <p:par>
                                <p:cTn id="56" presetID="52" presetClass="entr" presetSubtype="0" fill="hold" grpId="0" nodeType="withEffect">
                                  <p:stCondLst>
                                    <p:cond delay="0"/>
                                  </p:stCondLst>
                                  <p:childTnLst>
                                    <p:set>
                                      <p:cBhvr>
                                        <p:cTn id="57" dur="1" fill="hold">
                                          <p:stCondLst>
                                            <p:cond delay="0"/>
                                          </p:stCondLst>
                                        </p:cTn>
                                        <p:tgtEl>
                                          <p:spTgt spid="47"/>
                                        </p:tgtEl>
                                        <p:attrNameLst>
                                          <p:attrName>style.visibility</p:attrName>
                                        </p:attrNameLst>
                                      </p:cBhvr>
                                      <p:to>
                                        <p:strVal val="visible"/>
                                      </p:to>
                                    </p:set>
                                    <p:animScale>
                                      <p:cBhvr>
                                        <p:cTn id="58"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9" dur="1000" decel="50000" fill="hold">
                                          <p:stCondLst>
                                            <p:cond delay="0"/>
                                          </p:stCondLst>
                                        </p:cTn>
                                        <p:tgtEl>
                                          <p:spTgt spid="47"/>
                                        </p:tgtEl>
                                        <p:attrNameLst>
                                          <p:attrName>ppt_x</p:attrName>
                                          <p:attrName>ppt_y</p:attrName>
                                        </p:attrNameLst>
                                      </p:cBhvr>
                                    </p:animMotion>
                                    <p:animEffect transition="in" filter="fade">
                                      <p:cBhvr>
                                        <p:cTn id="60"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7" grpId="0" animBg="1"/>
      <p:bldP spid="40"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r="1608"/>
          <a:stretch/>
        </p:blipFill>
        <p:spPr>
          <a:xfrm>
            <a:off x="-17037" y="825501"/>
            <a:ext cx="9161037" cy="5231308"/>
          </a:xfrm>
          <a:prstGeom prst="rect">
            <a:avLst/>
          </a:prstGeom>
        </p:spPr>
      </p:pic>
      <p:sp>
        <p:nvSpPr>
          <p:cNvPr id="3" name="Oval 2"/>
          <p:cNvSpPr/>
          <p:nvPr/>
        </p:nvSpPr>
        <p:spPr>
          <a:xfrm>
            <a:off x="2739570" y="1563983"/>
            <a:ext cx="3737430" cy="3737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93028" y="3144157"/>
            <a:ext cx="3511402"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Results</a:t>
            </a:r>
            <a:endParaRPr lang="en-GB" sz="2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175929868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1"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18" presetClass="entr" presetSubtype="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strips(downRigh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xit" presetSubtype="32" fill="hold" grpId="1" nodeType="clickEffect">
                                  <p:stCondLst>
                                    <p:cond delay="0"/>
                                  </p:stCondLst>
                                  <p:childTnLst>
                                    <p:anim calcmode="lin" valueType="num">
                                      <p:cBhvr>
                                        <p:cTn id="17" dur="500"/>
                                        <p:tgtEl>
                                          <p:spTgt spid="12"/>
                                        </p:tgtEl>
                                        <p:attrNameLst>
                                          <p:attrName>ppt_w</p:attrName>
                                        </p:attrNameLst>
                                      </p:cBhvr>
                                      <p:tavLst>
                                        <p:tav tm="0">
                                          <p:val>
                                            <p:strVal val="ppt_w"/>
                                          </p:val>
                                        </p:tav>
                                        <p:tav tm="100000">
                                          <p:val>
                                            <p:fltVal val="0"/>
                                          </p:val>
                                        </p:tav>
                                      </p:tavLst>
                                    </p:anim>
                                    <p:anim calcmode="lin" valueType="num">
                                      <p:cBhvr>
                                        <p:cTn id="18" dur="500"/>
                                        <p:tgtEl>
                                          <p:spTgt spid="12"/>
                                        </p:tgtEl>
                                        <p:attrNameLst>
                                          <p:attrName>ppt_h</p:attrName>
                                        </p:attrNameLst>
                                      </p:cBhvr>
                                      <p:tavLst>
                                        <p:tav tm="0">
                                          <p:val>
                                            <p:strVal val="ppt_h"/>
                                          </p:val>
                                        </p:tav>
                                        <p:tav tm="100000">
                                          <p:val>
                                            <p:fltVal val="0"/>
                                          </p:val>
                                        </p:tav>
                                      </p:tavLst>
                                    </p:anim>
                                    <p:animEffect transition="out" filter="fade">
                                      <p:cBhvr>
                                        <p:cTn id="19" dur="500"/>
                                        <p:tgtEl>
                                          <p:spTgt spid="12"/>
                                        </p:tgtEl>
                                      </p:cBhvr>
                                    </p:animEffect>
                                    <p:set>
                                      <p:cBhvr>
                                        <p:cTn id="20" dur="1" fill="hold">
                                          <p:stCondLst>
                                            <p:cond delay="499"/>
                                          </p:stCondLst>
                                        </p:cTn>
                                        <p:tgtEl>
                                          <p:spTgt spid="12"/>
                                        </p:tgtEl>
                                        <p:attrNameLst>
                                          <p:attrName>style.visibility</p:attrName>
                                        </p:attrNameLst>
                                      </p:cBhvr>
                                      <p:to>
                                        <p:strVal val="hidden"/>
                                      </p:to>
                                    </p:set>
                                  </p:childTnLst>
                                </p:cTn>
                              </p:par>
                            </p:childTnLst>
                          </p:cTn>
                        </p:par>
                        <p:par>
                          <p:cTn id="21" fill="hold">
                            <p:stCondLst>
                              <p:cond delay="500"/>
                            </p:stCondLst>
                            <p:childTnLst>
                              <p:par>
                                <p:cTn id="22" presetID="53" presetClass="exit" presetSubtype="32" fill="hold" grpId="0" nodeType="afterEffect">
                                  <p:stCondLst>
                                    <p:cond delay="0"/>
                                  </p:stCondLst>
                                  <p:childTnLst>
                                    <p:anim calcmode="lin" valueType="num">
                                      <p:cBhvr>
                                        <p:cTn id="23" dur="500"/>
                                        <p:tgtEl>
                                          <p:spTgt spid="3"/>
                                        </p:tgtEl>
                                        <p:attrNameLst>
                                          <p:attrName>ppt_w</p:attrName>
                                        </p:attrNameLst>
                                      </p:cBhvr>
                                      <p:tavLst>
                                        <p:tav tm="0">
                                          <p:val>
                                            <p:strVal val="ppt_w"/>
                                          </p:val>
                                        </p:tav>
                                        <p:tav tm="100000">
                                          <p:val>
                                            <p:fltVal val="0"/>
                                          </p:val>
                                        </p:tav>
                                      </p:tavLst>
                                    </p:anim>
                                    <p:anim calcmode="lin" valueType="num">
                                      <p:cBhvr>
                                        <p:cTn id="24" dur="500"/>
                                        <p:tgtEl>
                                          <p:spTgt spid="3"/>
                                        </p:tgtEl>
                                        <p:attrNameLst>
                                          <p:attrName>ppt_h</p:attrName>
                                        </p:attrNameLst>
                                      </p:cBhvr>
                                      <p:tavLst>
                                        <p:tav tm="0">
                                          <p:val>
                                            <p:strVal val="ppt_h"/>
                                          </p:val>
                                        </p:tav>
                                        <p:tav tm="100000">
                                          <p:val>
                                            <p:fltVal val="0"/>
                                          </p:val>
                                        </p:tav>
                                      </p:tavLst>
                                    </p:anim>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par>
                          <p:cTn id="27" fill="hold">
                            <p:stCondLst>
                              <p:cond delay="1000"/>
                            </p:stCondLst>
                            <p:childTnLst>
                              <p:par>
                                <p:cTn id="28" presetID="53" presetClass="exit" presetSubtype="32" fill="hold" nodeType="afterEffect">
                                  <p:stCondLst>
                                    <p:cond delay="0"/>
                                  </p:stCondLst>
                                  <p:childTnLst>
                                    <p:anim calcmode="lin" valueType="num">
                                      <p:cBhvr>
                                        <p:cTn id="29" dur="500"/>
                                        <p:tgtEl>
                                          <p:spTgt spid="2"/>
                                        </p:tgtEl>
                                        <p:attrNameLst>
                                          <p:attrName>ppt_w</p:attrName>
                                        </p:attrNameLst>
                                      </p:cBhvr>
                                      <p:tavLst>
                                        <p:tav tm="0">
                                          <p:val>
                                            <p:strVal val="ppt_w"/>
                                          </p:val>
                                        </p:tav>
                                        <p:tav tm="100000">
                                          <p:val>
                                            <p:fltVal val="0"/>
                                          </p:val>
                                        </p:tav>
                                      </p:tavLst>
                                    </p:anim>
                                    <p:anim calcmode="lin" valueType="num">
                                      <p:cBhvr>
                                        <p:cTn id="30" dur="500"/>
                                        <p:tgtEl>
                                          <p:spTgt spid="2"/>
                                        </p:tgtEl>
                                        <p:attrNameLst>
                                          <p:attrName>ppt_h</p:attrName>
                                        </p:attrNameLst>
                                      </p:cBhvr>
                                      <p:tavLst>
                                        <p:tav tm="0">
                                          <p:val>
                                            <p:strVal val="ppt_h"/>
                                          </p:val>
                                        </p:tav>
                                        <p:tav tm="100000">
                                          <p:val>
                                            <p:fltVal val="0"/>
                                          </p:val>
                                        </p:tav>
                                      </p:tavLst>
                                    </p:anim>
                                    <p:animEffect transition="out" filter="fade">
                                      <p:cBhvr>
                                        <p:cTn id="31" dur="500"/>
                                        <p:tgtEl>
                                          <p:spTgt spid="2"/>
                                        </p:tgtEl>
                                      </p:cBhvr>
                                    </p:animEffect>
                                    <p:set>
                                      <p:cBhvr>
                                        <p:cTn id="32"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2" grpId="0"/>
      <p:bldP spid="1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42841" t="6342" r="26905" b="7874"/>
          <a:stretch/>
        </p:blipFill>
        <p:spPr>
          <a:xfrm>
            <a:off x="-383398" y="0"/>
            <a:ext cx="4053698" cy="6858000"/>
          </a:xfrm>
          <a:prstGeom prst="rect">
            <a:avLst/>
          </a:prstGeom>
        </p:spPr>
      </p:pic>
      <p:pic>
        <p:nvPicPr>
          <p:cNvPr id="7" name="Picture 6"/>
          <p:cNvPicPr>
            <a:picLocks noChangeAspect="1"/>
          </p:cNvPicPr>
          <p:nvPr/>
        </p:nvPicPr>
        <p:blipFill rotWithShape="1">
          <a:blip r:embed="rId3">
            <a:extLst>
              <a:ext uri="{BEBA8EAE-BF5A-486C-A8C5-ECC9F3942E4B}">
                <a14:imgProps xmlns:a14="http://schemas.microsoft.com/office/drawing/2010/main">
                  <a14:imgLayer r:embed="rId4">
                    <a14:imgEffect>
                      <a14:backgroundRemoval t="345" b="99310" l="11977" r="97114"/>
                    </a14:imgEffect>
                  </a14:imgLayer>
                </a14:imgProps>
              </a:ext>
            </a:extLst>
          </a:blip>
          <a:srcRect l="2500"/>
          <a:stretch/>
        </p:blipFill>
        <p:spPr bwMode="auto">
          <a:xfrm>
            <a:off x="3670300" y="-46410"/>
            <a:ext cx="5359400" cy="6904410"/>
          </a:xfrm>
          <a:prstGeom prst="rect">
            <a:avLst/>
          </a:prstGeom>
          <a:ln w="9525" cap="flat" cmpd="sng" algn="ctr">
            <a:noFill/>
            <a:prstDash val="solid"/>
            <a:round/>
            <a:headEnd type="none" w="med" len="med"/>
            <a:tailEnd type="none" w="med" len="med"/>
          </a:ln>
          <a:extLst>
            <a:ext uri="{53640926-AAD7-44D8-BBD7-CCE9431645EC}">
              <a14:shadowObscured xmlns:a14="http://schemas.microsoft.com/office/drawing/2010/main"/>
            </a:ext>
          </a:extLst>
        </p:spPr>
      </p:pic>
      <p:pic>
        <p:nvPicPr>
          <p:cNvPr id="8" name="Picture 7"/>
          <p:cNvPicPr>
            <a:picLocks noChangeAspect="1"/>
          </p:cNvPicPr>
          <p:nvPr/>
        </p:nvPicPr>
        <p:blipFill rotWithShape="1">
          <a:blip r:embed="rId5"/>
          <a:srcRect t="14638"/>
          <a:stretch/>
        </p:blipFill>
        <p:spPr>
          <a:xfrm>
            <a:off x="7370915" y="4287207"/>
            <a:ext cx="1209390" cy="894089"/>
          </a:xfrm>
          <a:prstGeom prst="rect">
            <a:avLst/>
          </a:prstGeom>
          <a:ln>
            <a:noFill/>
          </a:ln>
        </p:spPr>
      </p:pic>
      <p:sp>
        <p:nvSpPr>
          <p:cNvPr id="9" name="TextBox 8"/>
          <p:cNvSpPr txBox="1"/>
          <p:nvPr/>
        </p:nvSpPr>
        <p:spPr>
          <a:xfrm>
            <a:off x="2862934" y="321588"/>
            <a:ext cx="3511402" cy="577081"/>
          </a:xfrm>
          <a:prstGeom prst="rect">
            <a:avLst/>
          </a:prstGeom>
          <a:noFill/>
        </p:spPr>
        <p:txBody>
          <a:bodyPr wrap="square" lIns="0" tIns="0" rIns="0" bIns="0" rtlCol="0">
            <a:spAutoFit/>
          </a:bodyPr>
          <a:lstStyle/>
          <a:p>
            <a:pPr algn="ctr">
              <a:lnSpc>
                <a:spcPts val="4500"/>
              </a:lnSpc>
            </a:pPr>
            <a:r>
              <a:rPr lang="en-GB" sz="4000" dirty="0" smtClean="0">
                <a:solidFill>
                  <a:schemeClr val="accent1"/>
                </a:solidFill>
                <a:latin typeface="Calibri Light" panose="020F0302020204030204" pitchFamily="34" charset="0"/>
              </a:rPr>
              <a:t>Results</a:t>
            </a:r>
            <a:endParaRPr lang="en-GB" sz="2000" dirty="0">
              <a:solidFill>
                <a:schemeClr val="accent1"/>
              </a:solidFill>
              <a:latin typeface="Calibri Light" panose="020F0302020204030204" pitchFamily="34" charset="0"/>
            </a:endParaRPr>
          </a:p>
        </p:txBody>
      </p:sp>
    </p:spTree>
    <p:extLst>
      <p:ext uri="{BB962C8B-B14F-4D97-AF65-F5344CB8AC3E}">
        <p14:creationId xmlns:p14="http://schemas.microsoft.com/office/powerpoint/2010/main" val="57916839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Right)">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9"/>
          <p:cNvSpPr/>
          <p:nvPr/>
        </p:nvSpPr>
        <p:spPr>
          <a:xfrm>
            <a:off x="800099" y="-9813"/>
            <a:ext cx="7543801" cy="4547220"/>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1120843" y="1581902"/>
            <a:ext cx="6902307" cy="1478353"/>
          </a:xfrm>
          <a:prstGeom prst="rect">
            <a:avLst/>
          </a:prstGeom>
          <a:noFill/>
        </p:spPr>
        <p:txBody>
          <a:bodyPr wrap="square" lIns="0" tIns="0" rIns="0" bIns="0" rtlCol="0">
            <a:spAutoFit/>
          </a:bodyPr>
          <a:lstStyle/>
          <a:p>
            <a:pPr algn="ctr">
              <a:lnSpc>
                <a:spcPts val="4000"/>
              </a:lnSpc>
            </a:pPr>
            <a:r>
              <a:rPr lang="en-US" sz="2000" dirty="0">
                <a:solidFill>
                  <a:schemeClr val="bg1"/>
                </a:solidFill>
                <a:latin typeface="Calibri Light" panose="020F0302020204030204" pitchFamily="34" charset="0"/>
              </a:rPr>
              <a:t>The extracted fish corrals from Negros Occidental has been successfully used to create a suitability map for the whole Negros Island. </a:t>
            </a:r>
          </a:p>
        </p:txBody>
      </p:sp>
      <p:sp>
        <p:nvSpPr>
          <p:cNvPr id="11" name="TextBox 10"/>
          <p:cNvSpPr txBox="1"/>
          <p:nvPr/>
        </p:nvSpPr>
        <p:spPr>
          <a:xfrm>
            <a:off x="2854214" y="888359"/>
            <a:ext cx="3659791" cy="615553"/>
          </a:xfrm>
          <a:prstGeom prst="rect">
            <a:avLst/>
          </a:prstGeom>
          <a:noFill/>
        </p:spPr>
        <p:txBody>
          <a:bodyPr wrap="square" lIns="0" tIns="0" rIns="0" bIns="0" rtlCol="0">
            <a:spAutoFit/>
          </a:bodyPr>
          <a:lstStyle/>
          <a:p>
            <a:pPr algn="ctr"/>
            <a:r>
              <a:rPr lang="en-GB" sz="4000" dirty="0" smtClean="0">
                <a:solidFill>
                  <a:schemeClr val="bg1"/>
                </a:solidFill>
                <a:latin typeface="+mj-lt"/>
              </a:rPr>
              <a:t>Conclusion</a:t>
            </a:r>
            <a:endParaRPr lang="en-GB" sz="4000" dirty="0">
              <a:solidFill>
                <a:schemeClr val="bg1"/>
              </a:solidFill>
              <a:latin typeface="+mj-lt"/>
            </a:endParaRPr>
          </a:p>
        </p:txBody>
      </p:sp>
      <p:pic>
        <p:nvPicPr>
          <p:cNvPr id="2" name="Picture 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30421" r="6859"/>
          <a:stretch/>
        </p:blipFill>
        <p:spPr>
          <a:xfrm>
            <a:off x="800099" y="2772228"/>
            <a:ext cx="7553326" cy="3170248"/>
          </a:xfrm>
          <a:prstGeom prst="rect">
            <a:avLst/>
          </a:prstGeom>
        </p:spPr>
      </p:pic>
    </p:spTree>
    <p:extLst>
      <p:ext uri="{BB962C8B-B14F-4D97-AF65-F5344CB8AC3E}">
        <p14:creationId xmlns:p14="http://schemas.microsoft.com/office/powerpoint/2010/main" val="9232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trips(downRigh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9"/>
          <p:cNvSpPr/>
          <p:nvPr/>
        </p:nvSpPr>
        <p:spPr>
          <a:xfrm>
            <a:off x="0" y="6035322"/>
            <a:ext cx="9144000" cy="847849"/>
          </a:xfrm>
          <a:prstGeom prst="rect">
            <a:avLst/>
          </a:prstGeom>
          <a:solidFill>
            <a:schemeClr val="bg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6" name="Shape 39"/>
          <p:cNvSpPr/>
          <p:nvPr/>
        </p:nvSpPr>
        <p:spPr>
          <a:xfrm>
            <a:off x="800099" y="2773075"/>
            <a:ext cx="7543801" cy="4110096"/>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1138602" y="4174262"/>
            <a:ext cx="6902307" cy="1025922"/>
          </a:xfrm>
          <a:prstGeom prst="rect">
            <a:avLst/>
          </a:prstGeom>
          <a:noFill/>
        </p:spPr>
        <p:txBody>
          <a:bodyPr wrap="square" lIns="0" tIns="0" rIns="0" bIns="0" rtlCol="0">
            <a:spAutoFit/>
          </a:bodyPr>
          <a:lstStyle/>
          <a:p>
            <a:pPr algn="ctr">
              <a:lnSpc>
                <a:spcPts val="4000"/>
              </a:lnSpc>
            </a:pPr>
            <a:r>
              <a:rPr lang="en-US" sz="2800" dirty="0" smtClean="0">
                <a:solidFill>
                  <a:schemeClr val="bg1"/>
                </a:solidFill>
                <a:latin typeface="Calibri Light" panose="020F0302020204030204" pitchFamily="34" charset="0"/>
              </a:rPr>
              <a:t>Nearshore Fisheries Zoning Analysis In The Negros Island Region</a:t>
            </a:r>
            <a:endParaRPr lang="en-GB" sz="2800" dirty="0">
              <a:solidFill>
                <a:schemeClr val="bg1"/>
              </a:solidFill>
              <a:latin typeface="Calibri Light" panose="020F0302020204030204" pitchFamily="34" charset="0"/>
            </a:endParaRPr>
          </a:p>
        </p:txBody>
      </p:sp>
      <p:sp>
        <p:nvSpPr>
          <p:cNvPr id="11" name="TextBox 10"/>
          <p:cNvSpPr txBox="1"/>
          <p:nvPr/>
        </p:nvSpPr>
        <p:spPr>
          <a:xfrm>
            <a:off x="3039568" y="5495541"/>
            <a:ext cx="3100376" cy="230832"/>
          </a:xfrm>
          <a:prstGeom prst="rect">
            <a:avLst/>
          </a:prstGeom>
          <a:noFill/>
        </p:spPr>
        <p:txBody>
          <a:bodyPr wrap="square" lIns="0" tIns="0" rIns="0" bIns="0" rtlCol="0">
            <a:spAutoFit/>
          </a:bodyPr>
          <a:lstStyle/>
          <a:p>
            <a:pPr algn="ctr"/>
            <a:r>
              <a:rPr lang="en-GB" sz="1500" b="1" dirty="0" smtClean="0">
                <a:solidFill>
                  <a:schemeClr val="bg1"/>
                </a:solidFill>
                <a:latin typeface="Calibri" panose="020F0502020204030204" pitchFamily="34" charset="0"/>
              </a:rPr>
              <a:t>M. A. Cabanlit</a:t>
            </a:r>
            <a:endParaRPr lang="en-GB" sz="1500" b="1" dirty="0">
              <a:solidFill>
                <a:schemeClr val="bg1"/>
              </a:solidFill>
              <a:latin typeface="Calibri" panose="020F0502020204030204" pitchFamily="34" charset="0"/>
            </a:endParaRPr>
          </a:p>
        </p:txBody>
      </p:sp>
      <p:sp>
        <p:nvSpPr>
          <p:cNvPr id="12" name="TextBox 11"/>
          <p:cNvSpPr txBox="1"/>
          <p:nvPr/>
        </p:nvSpPr>
        <p:spPr>
          <a:xfrm>
            <a:off x="3204667" y="5744820"/>
            <a:ext cx="2738823"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Research Associate</a:t>
            </a:r>
            <a:endParaRPr lang="en-GB" sz="900" dirty="0">
              <a:solidFill>
                <a:schemeClr val="bg1"/>
              </a:solidFill>
              <a:latin typeface="Calibri" panose="020F0502020204030204" pitchFamily="34" charset="0"/>
            </a:endParaRPr>
          </a:p>
        </p:txBody>
      </p:sp>
      <p:sp>
        <p:nvSpPr>
          <p:cNvPr id="13" name="Text Placeholder 2"/>
          <p:cNvSpPr>
            <a:spLocks noGrp="1"/>
          </p:cNvSpPr>
          <p:nvPr>
            <p:ph type="body" sz="quarter" idx="11"/>
          </p:nvPr>
        </p:nvSpPr>
        <p:spPr>
          <a:xfrm>
            <a:off x="1514475" y="1821677"/>
            <a:ext cx="6257925" cy="259613"/>
          </a:xfrm>
          <a:noFill/>
        </p:spPr>
        <p:txBody>
          <a:bodyPr anchor="ctr">
            <a:noAutofit/>
          </a:bodyPr>
          <a:lstStyle/>
          <a:p>
            <a:pPr algn="ctr"/>
            <a:r>
              <a:rPr lang="en-GB" sz="2500" dirty="0" smtClean="0"/>
              <a:t>University of the Philippines Cebu</a:t>
            </a:r>
            <a:endParaRPr lang="en-GB" sz="2500" dirty="0"/>
          </a:p>
        </p:txBody>
      </p:sp>
      <p:sp>
        <p:nvSpPr>
          <p:cNvPr id="14" name="TextBox 13"/>
          <p:cNvSpPr txBox="1"/>
          <p:nvPr/>
        </p:nvSpPr>
        <p:spPr>
          <a:xfrm>
            <a:off x="3908855" y="2157590"/>
            <a:ext cx="1330446" cy="230832"/>
          </a:xfrm>
          <a:prstGeom prst="rect">
            <a:avLst/>
          </a:prstGeom>
          <a:noFill/>
        </p:spPr>
        <p:txBody>
          <a:bodyPr wrap="square" lIns="0" tIns="0" rIns="0" bIns="0" rtlCol="0">
            <a:spAutoFit/>
          </a:bodyPr>
          <a:lstStyle/>
          <a:p>
            <a:pPr algn="ctr"/>
            <a:r>
              <a:rPr lang="en-GB" sz="1500" b="1" dirty="0" smtClean="0">
                <a:solidFill>
                  <a:schemeClr val="tx1">
                    <a:lumMod val="75000"/>
                    <a:lumOff val="25000"/>
                  </a:schemeClr>
                </a:solidFill>
                <a:latin typeface="Calibri" panose="020F0502020204030204" pitchFamily="34" charset="0"/>
              </a:rPr>
              <a:t>Phil – LiDAR 2</a:t>
            </a:r>
            <a:endParaRPr lang="en-GB" sz="1500" b="1" dirty="0">
              <a:solidFill>
                <a:schemeClr val="tx1">
                  <a:lumMod val="75000"/>
                  <a:lumOff val="25000"/>
                </a:schemeClr>
              </a:solidFill>
              <a:latin typeface="Calibri" panose="020F0502020204030204"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248" y="1213539"/>
            <a:ext cx="527047" cy="531838"/>
          </a:xfrm>
          <a:prstGeom prst="rect">
            <a:avLst/>
          </a:prstGeom>
        </p:spPr>
      </p:pic>
    </p:spTree>
    <p:extLst>
      <p:ext uri="{BB962C8B-B14F-4D97-AF65-F5344CB8AC3E}">
        <p14:creationId xmlns:p14="http://schemas.microsoft.com/office/powerpoint/2010/main" val="409059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8" presetClass="entr" presetSubtype="6"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trips(downRight)">
                                      <p:cBhvr>
                                        <p:cTn id="24" dur="500"/>
                                        <p:tgtEl>
                                          <p:spTgt spid="10"/>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3" grpId="0" build="p"/>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96333" y="0"/>
            <a:ext cx="12202060" cy="6855797"/>
          </a:xfrm>
          <a:prstGeom prst="trapezoid">
            <a:avLst>
              <a:gd name="adj" fmla="val 54639"/>
            </a:avLst>
          </a:prstGeom>
        </p:spPr>
      </p:pic>
      <p:sp>
        <p:nvSpPr>
          <p:cNvPr id="40" name="Title 1"/>
          <p:cNvSpPr>
            <a:spLocks noGrp="1"/>
          </p:cNvSpPr>
          <p:nvPr>
            <p:ph type="ctrTitle"/>
          </p:nvPr>
        </p:nvSpPr>
        <p:spPr>
          <a:xfrm>
            <a:off x="2022114" y="1035683"/>
            <a:ext cx="7758044" cy="746277"/>
          </a:xfrm>
        </p:spPr>
        <p:txBody>
          <a:bodyPr/>
          <a:lstStyle/>
          <a:p>
            <a:pPr lvl="0" algn="ctr"/>
            <a:r>
              <a:rPr lang="en-GB" sz="4000" dirty="0" smtClean="0"/>
              <a:t>Recommendations</a:t>
            </a:r>
            <a:endParaRPr lang="en-GB" sz="40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19</a:t>
            </a:r>
            <a:endParaRPr lang="en-GB" sz="1200" b="1" dirty="0"/>
          </a:p>
        </p:txBody>
      </p:sp>
      <p:sp>
        <p:nvSpPr>
          <p:cNvPr id="56" name="Text Placeholder 2"/>
          <p:cNvSpPr>
            <a:spLocks noGrp="1"/>
          </p:cNvSpPr>
          <p:nvPr>
            <p:ph type="body" sz="quarter" idx="11"/>
          </p:nvPr>
        </p:nvSpPr>
        <p:spPr>
          <a:xfrm>
            <a:off x="3992325" y="2272602"/>
            <a:ext cx="2564434" cy="295275"/>
          </a:xfrm>
          <a:noFill/>
        </p:spPr>
        <p:txBody>
          <a:bodyPr anchor="ctr">
            <a:normAutofit lnSpcReduction="10000"/>
          </a:bodyPr>
          <a:lstStyle/>
          <a:p>
            <a:r>
              <a:rPr lang="en-GB" sz="1500" dirty="0" smtClean="0"/>
              <a:t>Revisit distribution of weights</a:t>
            </a:r>
            <a:endParaRPr lang="en-GB" sz="1500" dirty="0"/>
          </a:p>
        </p:txBody>
      </p:sp>
      <p:sp>
        <p:nvSpPr>
          <p:cNvPr id="58" name="Text Placeholder 2"/>
          <p:cNvSpPr>
            <a:spLocks noGrp="1"/>
          </p:cNvSpPr>
          <p:nvPr>
            <p:ph type="body" sz="quarter" idx="11"/>
          </p:nvPr>
        </p:nvSpPr>
        <p:spPr>
          <a:xfrm>
            <a:off x="4283452" y="2859397"/>
            <a:ext cx="3858623" cy="320071"/>
          </a:xfrm>
          <a:noFill/>
        </p:spPr>
        <p:txBody>
          <a:bodyPr anchor="ctr">
            <a:normAutofit/>
          </a:bodyPr>
          <a:lstStyle/>
          <a:p>
            <a:r>
              <a:rPr lang="en-GB" sz="1500" dirty="0" smtClean="0"/>
              <a:t>Get chlorophyll data with higher resolution</a:t>
            </a:r>
            <a:endParaRPr lang="en-GB" sz="1500" dirty="0"/>
          </a:p>
        </p:txBody>
      </p:sp>
      <p:sp>
        <p:nvSpPr>
          <p:cNvPr id="60" name="Text Placeholder 2"/>
          <p:cNvSpPr>
            <a:spLocks noGrp="1"/>
          </p:cNvSpPr>
          <p:nvPr>
            <p:ph type="body" sz="quarter" idx="11"/>
          </p:nvPr>
        </p:nvSpPr>
        <p:spPr>
          <a:xfrm>
            <a:off x="4633432" y="3442168"/>
            <a:ext cx="3947859" cy="389498"/>
          </a:xfrm>
          <a:noFill/>
        </p:spPr>
        <p:txBody>
          <a:bodyPr anchor="ctr">
            <a:normAutofit/>
          </a:bodyPr>
          <a:lstStyle/>
          <a:p>
            <a:r>
              <a:rPr lang="en-GB" sz="1500" dirty="0" smtClean="0"/>
              <a:t>Get area in shape not just points for other layers</a:t>
            </a:r>
            <a:endParaRPr lang="en-GB" sz="1500" dirty="0"/>
          </a:p>
        </p:txBody>
      </p:sp>
      <p:sp>
        <p:nvSpPr>
          <p:cNvPr id="62" name="Text Placeholder 2"/>
          <p:cNvSpPr>
            <a:spLocks noGrp="1"/>
          </p:cNvSpPr>
          <p:nvPr>
            <p:ph type="body" sz="quarter" idx="11"/>
          </p:nvPr>
        </p:nvSpPr>
        <p:spPr>
          <a:xfrm>
            <a:off x="5355840" y="4613137"/>
            <a:ext cx="2786236" cy="295275"/>
          </a:xfrm>
          <a:noFill/>
        </p:spPr>
        <p:txBody>
          <a:bodyPr anchor="ctr">
            <a:noAutofit/>
          </a:bodyPr>
          <a:lstStyle/>
          <a:p>
            <a:r>
              <a:rPr lang="en-GB" sz="1500" dirty="0" smtClean="0"/>
              <a:t>Create accuracy assessment</a:t>
            </a:r>
            <a:endParaRPr lang="en-GB" sz="1500" dirty="0"/>
          </a:p>
        </p:txBody>
      </p:sp>
      <p:grpSp>
        <p:nvGrpSpPr>
          <p:cNvPr id="4" name="Group 3"/>
          <p:cNvGrpSpPr/>
          <p:nvPr/>
        </p:nvGrpSpPr>
        <p:grpSpPr>
          <a:xfrm>
            <a:off x="3054402" y="2299472"/>
            <a:ext cx="808717" cy="237862"/>
            <a:chOff x="3867168" y="3016655"/>
            <a:chExt cx="808717" cy="237862"/>
          </a:xfrm>
        </p:grpSpPr>
        <p:sp>
          <p:nvSpPr>
            <p:cNvPr id="48" name="Shape 1215"/>
            <p:cNvSpPr/>
            <p:nvPr/>
          </p:nvSpPr>
          <p:spPr>
            <a:xfrm>
              <a:off x="3867168" y="30166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TextBox 63"/>
            <p:cNvSpPr txBox="1"/>
            <p:nvPr/>
          </p:nvSpPr>
          <p:spPr>
            <a:xfrm>
              <a:off x="3867168" y="30617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01</a:t>
              </a:r>
              <a:endParaRPr lang="en-GB" sz="900" dirty="0">
                <a:solidFill>
                  <a:schemeClr val="bg1"/>
                </a:solidFill>
                <a:latin typeface="Calibri" panose="020F0502020204030204" pitchFamily="34" charset="0"/>
              </a:endParaRPr>
            </a:p>
          </p:txBody>
        </p:sp>
      </p:grpSp>
      <p:grpSp>
        <p:nvGrpSpPr>
          <p:cNvPr id="5" name="Group 4"/>
          <p:cNvGrpSpPr/>
          <p:nvPr/>
        </p:nvGrpSpPr>
        <p:grpSpPr>
          <a:xfrm>
            <a:off x="3629293" y="3473719"/>
            <a:ext cx="808715" cy="237860"/>
            <a:chOff x="4201918" y="3598063"/>
            <a:chExt cx="808715" cy="237860"/>
          </a:xfrm>
        </p:grpSpPr>
        <p:sp>
          <p:nvSpPr>
            <p:cNvPr id="49" name="Shape 1218"/>
            <p:cNvSpPr/>
            <p:nvPr/>
          </p:nvSpPr>
          <p:spPr>
            <a:xfrm>
              <a:off x="4201918" y="3598063"/>
              <a:ext cx="808715" cy="237860"/>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TextBox 64"/>
            <p:cNvSpPr txBox="1"/>
            <p:nvPr/>
          </p:nvSpPr>
          <p:spPr>
            <a:xfrm>
              <a:off x="4201918" y="3644901"/>
              <a:ext cx="808715"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03</a:t>
              </a:r>
              <a:endParaRPr lang="en-GB" sz="900" dirty="0">
                <a:solidFill>
                  <a:schemeClr val="bg1"/>
                </a:solidFill>
                <a:latin typeface="Calibri" panose="020F0502020204030204" pitchFamily="34" charset="0"/>
              </a:endParaRPr>
            </a:p>
          </p:txBody>
        </p:sp>
      </p:grpSp>
      <p:grpSp>
        <p:nvGrpSpPr>
          <p:cNvPr id="8" name="Group 7"/>
          <p:cNvGrpSpPr/>
          <p:nvPr/>
        </p:nvGrpSpPr>
        <p:grpSpPr>
          <a:xfrm>
            <a:off x="4003829" y="4058626"/>
            <a:ext cx="808709" cy="237863"/>
            <a:chOff x="4538023" y="4179470"/>
            <a:chExt cx="808709" cy="237863"/>
          </a:xfrm>
        </p:grpSpPr>
        <p:sp>
          <p:nvSpPr>
            <p:cNvPr id="50" name="Shape 1221"/>
            <p:cNvSpPr/>
            <p:nvPr/>
          </p:nvSpPr>
          <p:spPr>
            <a:xfrm>
              <a:off x="4538023" y="4179470"/>
              <a:ext cx="808709"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6" name="TextBox 65"/>
            <p:cNvSpPr txBox="1"/>
            <p:nvPr/>
          </p:nvSpPr>
          <p:spPr>
            <a:xfrm>
              <a:off x="4538023" y="4232326"/>
              <a:ext cx="808709"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04</a:t>
              </a:r>
              <a:endParaRPr lang="en-GB" sz="900" dirty="0">
                <a:solidFill>
                  <a:schemeClr val="bg1"/>
                </a:solidFill>
                <a:latin typeface="Calibri" panose="020F0502020204030204" pitchFamily="34" charset="0"/>
              </a:endParaRPr>
            </a:p>
          </p:txBody>
        </p:sp>
      </p:grpSp>
      <p:grpSp>
        <p:nvGrpSpPr>
          <p:cNvPr id="9" name="Group 8"/>
          <p:cNvGrpSpPr/>
          <p:nvPr/>
        </p:nvGrpSpPr>
        <p:grpSpPr>
          <a:xfrm>
            <a:off x="4378547" y="4637578"/>
            <a:ext cx="808714" cy="237863"/>
            <a:chOff x="4874128" y="4760878"/>
            <a:chExt cx="808714" cy="237863"/>
          </a:xfrm>
        </p:grpSpPr>
        <p:sp>
          <p:nvSpPr>
            <p:cNvPr id="51" name="Shape 1224"/>
            <p:cNvSpPr/>
            <p:nvPr/>
          </p:nvSpPr>
          <p:spPr>
            <a:xfrm>
              <a:off x="4874128" y="4760878"/>
              <a:ext cx="808714"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7" name="TextBox 66"/>
            <p:cNvSpPr txBox="1"/>
            <p:nvPr/>
          </p:nvSpPr>
          <p:spPr>
            <a:xfrm>
              <a:off x="4874128" y="4810559"/>
              <a:ext cx="808714"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05</a:t>
              </a:r>
              <a:endParaRPr lang="en-GB" sz="900" dirty="0">
                <a:solidFill>
                  <a:schemeClr val="bg1"/>
                </a:solidFill>
                <a:latin typeface="Calibri" panose="020F0502020204030204" pitchFamily="34" charset="0"/>
              </a:endParaRPr>
            </a:p>
          </p:txBody>
        </p:sp>
      </p:grpSp>
      <p:grpSp>
        <p:nvGrpSpPr>
          <p:cNvPr id="3" name="Group 2"/>
          <p:cNvGrpSpPr/>
          <p:nvPr/>
        </p:nvGrpSpPr>
        <p:grpSpPr>
          <a:xfrm>
            <a:off x="3348313" y="2892161"/>
            <a:ext cx="808717" cy="237862"/>
            <a:chOff x="4019568" y="3169055"/>
            <a:chExt cx="808717" cy="237862"/>
          </a:xfrm>
        </p:grpSpPr>
        <p:sp>
          <p:nvSpPr>
            <p:cNvPr id="27" name="Shape 1215"/>
            <p:cNvSpPr/>
            <p:nvPr/>
          </p:nvSpPr>
          <p:spPr>
            <a:xfrm>
              <a:off x="4019568" y="31690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8" name="TextBox 27"/>
            <p:cNvSpPr txBox="1"/>
            <p:nvPr/>
          </p:nvSpPr>
          <p:spPr>
            <a:xfrm>
              <a:off x="4019568" y="32141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02</a:t>
              </a:r>
              <a:endParaRPr lang="en-GB" sz="900" dirty="0">
                <a:solidFill>
                  <a:schemeClr val="bg1"/>
                </a:solidFill>
                <a:latin typeface="Calibri" panose="020F0502020204030204" pitchFamily="34" charset="0"/>
              </a:endParaRPr>
            </a:p>
          </p:txBody>
        </p:sp>
      </p:grpSp>
      <p:sp>
        <p:nvSpPr>
          <p:cNvPr id="35" name="Text Placeholder 2"/>
          <p:cNvSpPr>
            <a:spLocks noGrp="1"/>
          </p:cNvSpPr>
          <p:nvPr>
            <p:ph type="body" sz="quarter" idx="11"/>
          </p:nvPr>
        </p:nvSpPr>
        <p:spPr>
          <a:xfrm>
            <a:off x="4953988" y="4012606"/>
            <a:ext cx="2564434" cy="295275"/>
          </a:xfrm>
          <a:noFill/>
        </p:spPr>
        <p:txBody>
          <a:bodyPr anchor="ctr">
            <a:normAutofit lnSpcReduction="10000"/>
          </a:bodyPr>
          <a:lstStyle/>
          <a:p>
            <a:r>
              <a:rPr lang="en-GB" sz="1500" dirty="0" smtClean="0"/>
              <a:t>Consider biological factors</a:t>
            </a:r>
            <a:endParaRPr lang="en-GB" sz="1500" dirty="0"/>
          </a:p>
        </p:txBody>
      </p:sp>
    </p:spTree>
    <p:extLst>
      <p:ext uri="{BB962C8B-B14F-4D97-AF65-F5344CB8AC3E}">
        <p14:creationId xmlns:p14="http://schemas.microsoft.com/office/powerpoint/2010/main" val="67932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xEl>
                                              <p:pRg st="0" end="0"/>
                                            </p:txEl>
                                          </p:spTgt>
                                        </p:tgtEl>
                                        <p:attrNameLst>
                                          <p:attrName>style.visibility</p:attrName>
                                        </p:attrNameLst>
                                      </p:cBhvr>
                                      <p:to>
                                        <p:strVal val="visible"/>
                                      </p:to>
                                    </p:set>
                                    <p:animEffect transition="in" filter="fade">
                                      <p:cBhvr>
                                        <p:cTn id="14" dur="500"/>
                                        <p:tgtEl>
                                          <p:spTgt spid="5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xEl>
                                              <p:pRg st="0" end="0"/>
                                            </p:txEl>
                                          </p:spTgt>
                                        </p:tgtEl>
                                        <p:attrNameLst>
                                          <p:attrName>style.visibility</p:attrName>
                                        </p:attrNameLst>
                                      </p:cBhvr>
                                      <p:to>
                                        <p:strVal val="visible"/>
                                      </p:to>
                                    </p:set>
                                    <p:animEffect transition="in" filter="fade">
                                      <p:cBhvr>
                                        <p:cTn id="22" dur="500"/>
                                        <p:tgtEl>
                                          <p:spTgt spid="5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0">
                                            <p:txEl>
                                              <p:pRg st="0" end="0"/>
                                            </p:txEl>
                                          </p:spTgt>
                                        </p:tgtEl>
                                        <p:attrNameLst>
                                          <p:attrName>style.visibility</p:attrName>
                                        </p:attrNameLst>
                                      </p:cBhvr>
                                      <p:to>
                                        <p:strVal val="visible"/>
                                      </p:to>
                                    </p:set>
                                    <p:animEffect transition="in" filter="fade">
                                      <p:cBhvr>
                                        <p:cTn id="30" dur="500"/>
                                        <p:tgtEl>
                                          <p:spTgt spid="6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fade">
                                      <p:cBhvr>
                                        <p:cTn id="38" dur="500"/>
                                        <p:tgtEl>
                                          <p:spTgt spid="35">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xEl>
                                              <p:pRg st="0" end="0"/>
                                            </p:txEl>
                                          </p:spTgt>
                                        </p:tgtEl>
                                        <p:attrNameLst>
                                          <p:attrName>style.visibility</p:attrName>
                                        </p:attrNameLst>
                                      </p:cBhvr>
                                      <p:to>
                                        <p:strVal val="visible"/>
                                      </p:to>
                                    </p:set>
                                    <p:animEffect transition="in" filter="fade">
                                      <p:cBhvr>
                                        <p:cTn id="46" dur="5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6" grpId="0" build="p"/>
      <p:bldP spid="58" grpId="0" build="p"/>
      <p:bldP spid="60" grpId="0" build="p"/>
      <p:bldP spid="62" grpId="0" build="p"/>
      <p:bldP spid="35"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5052659" y="5332092"/>
            <a:ext cx="2414652" cy="230832"/>
          </a:xfrm>
          <a:prstGeom prst="rect">
            <a:avLst/>
          </a:prstGeom>
          <a:noFill/>
        </p:spPr>
        <p:txBody>
          <a:bodyPr wrap="square" lIns="0" tIns="0" rIns="0" bIns="0" rtlCol="0">
            <a:spAutoFit/>
          </a:bodyPr>
          <a:lstStyle/>
          <a:p>
            <a:r>
              <a:rPr lang="en-GB" sz="1500" dirty="0" smtClean="0">
                <a:solidFill>
                  <a:prstClr val="black">
                    <a:lumMod val="75000"/>
                    <a:lumOff val="25000"/>
                  </a:prstClr>
                </a:solidFill>
                <a:latin typeface="Calibri" panose="020F0502020204030204" pitchFamily="34" charset="0"/>
              </a:rPr>
              <a:t>Asian Associate</a:t>
            </a:r>
            <a:endParaRPr lang="en-GB" sz="1500" dirty="0">
              <a:solidFill>
                <a:prstClr val="black">
                  <a:lumMod val="75000"/>
                  <a:lumOff val="25000"/>
                </a:prstClr>
              </a:solidFill>
              <a:latin typeface="Calibri" panose="020F0502020204030204" pitchFamily="34" charset="0"/>
            </a:endParaRPr>
          </a:p>
        </p:txBody>
      </p:sp>
      <p:pic>
        <p:nvPicPr>
          <p:cNvPr id="2" name="Picture 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56920" b="8517"/>
          <a:stretch/>
        </p:blipFill>
        <p:spPr>
          <a:xfrm>
            <a:off x="-1647304" y="0"/>
            <a:ext cx="10791304" cy="2095605"/>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sz="4000" dirty="0" smtClean="0">
                <a:solidFill>
                  <a:schemeClr val="bg1"/>
                </a:solidFill>
              </a:rPr>
              <a:t>Acknowledgements</a:t>
            </a:r>
            <a:endParaRPr lang="en-GB" sz="4000" dirty="0">
              <a:solidFill>
                <a:schemeClr val="bg1"/>
              </a:solidFill>
            </a:endParaRP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a:t>2</a:t>
            </a:r>
            <a:r>
              <a:rPr lang="en-GB" sz="1200" b="1" dirty="0" smtClean="0"/>
              <a:t>0</a:t>
            </a:r>
            <a:endParaRPr lang="en-GB" sz="1200" b="1" dirty="0"/>
          </a:p>
        </p:txBody>
      </p:sp>
      <p:sp>
        <p:nvSpPr>
          <p:cNvPr id="36" name="TextBox 3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I would like to thank the following:</a:t>
            </a:r>
            <a:endParaRPr lang="en-GB" sz="1500" dirty="0">
              <a:solidFill>
                <a:schemeClr val="bg1"/>
              </a:solidFill>
              <a:latin typeface="Calibri Light" panose="020F0302020204030204" pitchFamily="34" charset="0"/>
            </a:endParaRPr>
          </a:p>
        </p:txBody>
      </p:sp>
      <p:grpSp>
        <p:nvGrpSpPr>
          <p:cNvPr id="37" name="Group 36"/>
          <p:cNvGrpSpPr/>
          <p:nvPr/>
        </p:nvGrpSpPr>
        <p:grpSpPr>
          <a:xfrm>
            <a:off x="1954382" y="2847050"/>
            <a:ext cx="4763621" cy="2165724"/>
            <a:chOff x="1954382" y="2847050"/>
            <a:chExt cx="4763621" cy="2165724"/>
          </a:xfrm>
        </p:grpSpPr>
        <p:sp>
          <p:nvSpPr>
            <p:cNvPr id="38" name="Shape 1921"/>
            <p:cNvSpPr/>
            <p:nvPr/>
          </p:nvSpPr>
          <p:spPr>
            <a:xfrm>
              <a:off x="4059323" y="2847050"/>
              <a:ext cx="641856" cy="641880"/>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1" name="Shape 1918"/>
            <p:cNvSpPr/>
            <p:nvPr/>
          </p:nvSpPr>
          <p:spPr>
            <a:xfrm>
              <a:off x="1954382" y="3571387"/>
              <a:ext cx="887823" cy="88785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2" name="Shape 1919"/>
            <p:cNvSpPr/>
            <p:nvPr/>
          </p:nvSpPr>
          <p:spPr>
            <a:xfrm>
              <a:off x="2864484" y="3202345"/>
              <a:ext cx="1286458" cy="1286506"/>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3" name="Shape 1920"/>
            <p:cNvSpPr/>
            <p:nvPr/>
          </p:nvSpPr>
          <p:spPr>
            <a:xfrm>
              <a:off x="4229953" y="3492941"/>
              <a:ext cx="1044710" cy="104474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4" name="Shape 1922"/>
            <p:cNvSpPr/>
            <p:nvPr/>
          </p:nvSpPr>
          <p:spPr>
            <a:xfrm>
              <a:off x="5037633" y="4423582"/>
              <a:ext cx="589169" cy="589192"/>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5" name="Shape 1923"/>
            <p:cNvSpPr/>
            <p:nvPr/>
          </p:nvSpPr>
          <p:spPr>
            <a:xfrm>
              <a:off x="5364726" y="3217126"/>
              <a:ext cx="1353277" cy="1353328"/>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46" name="Shape 1928"/>
          <p:cNvSpPr/>
          <p:nvPr/>
        </p:nvSpPr>
        <p:spPr>
          <a:xfrm>
            <a:off x="4059322" y="2847050"/>
            <a:ext cx="641856" cy="641880"/>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47" name="Shape 1925"/>
          <p:cNvSpPr/>
          <p:nvPr/>
        </p:nvSpPr>
        <p:spPr>
          <a:xfrm>
            <a:off x="1954382" y="3571388"/>
            <a:ext cx="887823" cy="88785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48" name="Shape 1926"/>
          <p:cNvSpPr/>
          <p:nvPr/>
        </p:nvSpPr>
        <p:spPr>
          <a:xfrm>
            <a:off x="2864483" y="3202345"/>
            <a:ext cx="1286458" cy="128650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49" name="Shape 1927"/>
          <p:cNvSpPr/>
          <p:nvPr/>
        </p:nvSpPr>
        <p:spPr>
          <a:xfrm>
            <a:off x="4229952" y="3492941"/>
            <a:ext cx="1044710" cy="104474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50" name="Shape 1929"/>
          <p:cNvSpPr/>
          <p:nvPr/>
        </p:nvSpPr>
        <p:spPr>
          <a:xfrm>
            <a:off x="5037632" y="4423583"/>
            <a:ext cx="589169" cy="589191"/>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51" name="Shape 1930"/>
          <p:cNvSpPr/>
          <p:nvPr/>
        </p:nvSpPr>
        <p:spPr>
          <a:xfrm>
            <a:off x="5364725" y="3217126"/>
            <a:ext cx="1353277" cy="135332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52" name="TextBox 51"/>
          <p:cNvSpPr txBox="1"/>
          <p:nvPr/>
        </p:nvSpPr>
        <p:spPr>
          <a:xfrm>
            <a:off x="5012766" y="2666297"/>
            <a:ext cx="2414653" cy="153888"/>
          </a:xfrm>
          <a:prstGeom prst="rect">
            <a:avLst/>
          </a:prstGeom>
          <a:noFill/>
        </p:spPr>
        <p:txBody>
          <a:bodyPr wrap="square" lIns="0" tIns="0" rIns="0" bIns="0" rtlCol="0">
            <a:spAutoFit/>
          </a:bodyPr>
          <a:lstStyle/>
          <a:p>
            <a:r>
              <a:rPr lang="en-GB" sz="1000" dirty="0" smtClean="0">
                <a:solidFill>
                  <a:prstClr val="black">
                    <a:lumMod val="75000"/>
                    <a:lumOff val="25000"/>
                  </a:prstClr>
                </a:solidFill>
                <a:latin typeface="Calibri" panose="020F0502020204030204" pitchFamily="34" charset="0"/>
              </a:rPr>
              <a:t>Secretariat</a:t>
            </a:r>
            <a:endParaRPr lang="en-GB" sz="1000" dirty="0">
              <a:solidFill>
                <a:schemeClr val="bg1">
                  <a:lumMod val="50000"/>
                </a:schemeClr>
              </a:solidFill>
              <a:latin typeface="Calibri" panose="020F0502020204030204" pitchFamily="34" charset="0"/>
            </a:endParaRPr>
          </a:p>
        </p:txBody>
      </p:sp>
      <p:sp>
        <p:nvSpPr>
          <p:cNvPr id="53" name="TextBox 52"/>
          <p:cNvSpPr txBox="1"/>
          <p:nvPr/>
        </p:nvSpPr>
        <p:spPr>
          <a:xfrm>
            <a:off x="5012767" y="2185738"/>
            <a:ext cx="3339494" cy="461665"/>
          </a:xfrm>
          <a:prstGeom prst="rect">
            <a:avLst/>
          </a:prstGeom>
          <a:noFill/>
        </p:spPr>
        <p:txBody>
          <a:bodyPr wrap="square" lIns="0" tIns="0" rIns="0" bIns="0" rtlCol="0">
            <a:spAutoFit/>
          </a:bodyPr>
          <a:lstStyle/>
          <a:p>
            <a:r>
              <a:rPr lang="en-GB" sz="1500" dirty="0" smtClean="0">
                <a:solidFill>
                  <a:prstClr val="black">
                    <a:lumMod val="75000"/>
                    <a:lumOff val="25000"/>
                  </a:prstClr>
                </a:solidFill>
                <a:latin typeface="Calibri" panose="020F0502020204030204" pitchFamily="34" charset="0"/>
              </a:rPr>
              <a:t>Asian Conference </a:t>
            </a:r>
          </a:p>
          <a:p>
            <a:r>
              <a:rPr lang="en-GB" sz="1500" dirty="0" smtClean="0">
                <a:solidFill>
                  <a:prstClr val="black">
                    <a:lumMod val="75000"/>
                    <a:lumOff val="25000"/>
                  </a:prstClr>
                </a:solidFill>
                <a:latin typeface="Calibri" panose="020F0502020204030204" pitchFamily="34" charset="0"/>
              </a:rPr>
              <a:t>on Remote Sensing</a:t>
            </a:r>
            <a:endParaRPr lang="en-GB" sz="1500" dirty="0">
              <a:solidFill>
                <a:prstClr val="black">
                  <a:lumMod val="75000"/>
                  <a:lumOff val="25000"/>
                </a:prstClr>
              </a:solidFill>
              <a:latin typeface="Calibri" panose="020F0502020204030204" pitchFamily="34" charset="0"/>
            </a:endParaRPr>
          </a:p>
        </p:txBody>
      </p:sp>
      <p:sp>
        <p:nvSpPr>
          <p:cNvPr id="54" name="TextBox 53"/>
          <p:cNvSpPr txBox="1"/>
          <p:nvPr/>
        </p:nvSpPr>
        <p:spPr>
          <a:xfrm>
            <a:off x="6727294" y="5145296"/>
            <a:ext cx="1624967" cy="153888"/>
          </a:xfrm>
          <a:prstGeom prst="rect">
            <a:avLst/>
          </a:prstGeom>
          <a:noFill/>
        </p:spPr>
        <p:txBody>
          <a:bodyPr wrap="square" lIns="0" tIns="0" rIns="0" bIns="0" rtlCol="0">
            <a:spAutoFit/>
          </a:bodyPr>
          <a:lstStyle/>
          <a:p>
            <a:r>
              <a:rPr lang="en-GB" sz="1000" dirty="0" smtClean="0">
                <a:solidFill>
                  <a:prstClr val="black">
                    <a:lumMod val="75000"/>
                    <a:lumOff val="25000"/>
                  </a:prstClr>
                </a:solidFill>
                <a:latin typeface="Calibri" panose="020F0502020204030204" pitchFamily="34" charset="0"/>
              </a:rPr>
              <a:t>Monitoring Agency</a:t>
            </a:r>
            <a:endParaRPr lang="en-GB" sz="1000" dirty="0">
              <a:solidFill>
                <a:schemeClr val="bg1">
                  <a:lumMod val="50000"/>
                </a:schemeClr>
              </a:solidFill>
              <a:latin typeface="Calibri" panose="020F0502020204030204" pitchFamily="34" charset="0"/>
            </a:endParaRPr>
          </a:p>
        </p:txBody>
      </p:sp>
      <p:sp>
        <p:nvSpPr>
          <p:cNvPr id="55" name="TextBox 54"/>
          <p:cNvSpPr txBox="1"/>
          <p:nvPr/>
        </p:nvSpPr>
        <p:spPr>
          <a:xfrm>
            <a:off x="6748289" y="4085098"/>
            <a:ext cx="2203171" cy="1015663"/>
          </a:xfrm>
          <a:prstGeom prst="rect">
            <a:avLst/>
          </a:prstGeom>
          <a:noFill/>
        </p:spPr>
        <p:txBody>
          <a:bodyPr wrap="square" lIns="0" tIns="0" rIns="0" bIns="0" rtlCol="0">
            <a:spAutoFit/>
          </a:bodyPr>
          <a:lstStyle/>
          <a:p>
            <a:r>
              <a:rPr lang="en-GB" sz="1500" dirty="0" err="1">
                <a:solidFill>
                  <a:schemeClr val="tx1">
                    <a:lumMod val="75000"/>
                    <a:lumOff val="25000"/>
                  </a:schemeClr>
                </a:solidFill>
                <a:latin typeface="Calibri" panose="020F0502020204030204" pitchFamily="34" charset="0"/>
              </a:rPr>
              <a:t>Deparment</a:t>
            </a:r>
            <a:r>
              <a:rPr lang="en-GB" sz="1500" dirty="0">
                <a:solidFill>
                  <a:schemeClr val="tx1">
                    <a:lumMod val="75000"/>
                    <a:lumOff val="25000"/>
                  </a:schemeClr>
                </a:solidFill>
                <a:latin typeface="Calibri" panose="020F0502020204030204" pitchFamily="34" charset="0"/>
              </a:rPr>
              <a:t> of </a:t>
            </a:r>
          </a:p>
          <a:p>
            <a:r>
              <a:rPr lang="en-GB" sz="1500" dirty="0">
                <a:solidFill>
                  <a:schemeClr val="tx1">
                    <a:lumMod val="75000"/>
                    <a:lumOff val="25000"/>
                  </a:schemeClr>
                </a:solidFill>
                <a:latin typeface="Calibri" panose="020F0502020204030204" pitchFamily="34" charset="0"/>
              </a:rPr>
              <a:t>Science and Technology –</a:t>
            </a:r>
          </a:p>
          <a:p>
            <a:r>
              <a:rPr lang="en-GB" sz="1200" dirty="0">
                <a:solidFill>
                  <a:schemeClr val="tx1">
                    <a:lumMod val="75000"/>
                    <a:lumOff val="25000"/>
                  </a:schemeClr>
                </a:solidFill>
                <a:latin typeface="Calibri" panose="020F0502020204030204" pitchFamily="34" charset="0"/>
              </a:rPr>
              <a:t>The Philippine Council for Industry, Energy, and Emerging Technology Research </a:t>
            </a:r>
            <a:r>
              <a:rPr lang="en-GB" sz="1200" dirty="0" err="1">
                <a:solidFill>
                  <a:schemeClr val="tx1">
                    <a:lumMod val="75000"/>
                    <a:lumOff val="25000"/>
                  </a:schemeClr>
                </a:solidFill>
                <a:latin typeface="Calibri" panose="020F0502020204030204" pitchFamily="34" charset="0"/>
              </a:rPr>
              <a:t>nad</a:t>
            </a:r>
            <a:r>
              <a:rPr lang="en-GB" sz="1200" dirty="0">
                <a:solidFill>
                  <a:schemeClr val="tx1">
                    <a:lumMod val="75000"/>
                    <a:lumOff val="25000"/>
                  </a:schemeClr>
                </a:solidFill>
                <a:latin typeface="Calibri" panose="020F0502020204030204" pitchFamily="34" charset="0"/>
              </a:rPr>
              <a:t> Development</a:t>
            </a:r>
          </a:p>
        </p:txBody>
      </p:sp>
      <p:sp>
        <p:nvSpPr>
          <p:cNvPr id="56" name="TextBox 55"/>
          <p:cNvSpPr txBox="1"/>
          <p:nvPr/>
        </p:nvSpPr>
        <p:spPr>
          <a:xfrm>
            <a:off x="5052658" y="5545951"/>
            <a:ext cx="2414653" cy="153888"/>
          </a:xfrm>
          <a:prstGeom prst="rect">
            <a:avLst/>
          </a:prstGeom>
          <a:noFill/>
        </p:spPr>
        <p:txBody>
          <a:bodyPr wrap="square" lIns="0" tIns="0" rIns="0" bIns="0" rtlCol="0">
            <a:spAutoFit/>
          </a:bodyPr>
          <a:lstStyle/>
          <a:p>
            <a:r>
              <a:rPr lang="en-GB" sz="1000" dirty="0" smtClean="0">
                <a:solidFill>
                  <a:prstClr val="black">
                    <a:lumMod val="75000"/>
                    <a:lumOff val="25000"/>
                  </a:prstClr>
                </a:solidFill>
                <a:latin typeface="Calibri" panose="020F0502020204030204" pitchFamily="34" charset="0"/>
              </a:rPr>
              <a:t>On Remote Sensing</a:t>
            </a:r>
            <a:endParaRPr lang="en-GB" sz="1000" dirty="0">
              <a:solidFill>
                <a:schemeClr val="bg1">
                  <a:lumMod val="50000"/>
                </a:schemeClr>
              </a:solidFill>
              <a:latin typeface="Calibri" panose="020F0502020204030204" pitchFamily="34" charset="0"/>
            </a:endParaRPr>
          </a:p>
        </p:txBody>
      </p:sp>
      <p:sp>
        <p:nvSpPr>
          <p:cNvPr id="58" name="TextBox 57"/>
          <p:cNvSpPr txBox="1"/>
          <p:nvPr/>
        </p:nvSpPr>
        <p:spPr>
          <a:xfrm>
            <a:off x="3285878" y="5227329"/>
            <a:ext cx="2394777" cy="153888"/>
          </a:xfrm>
          <a:prstGeom prst="rect">
            <a:avLst/>
          </a:prstGeom>
          <a:noFill/>
        </p:spPr>
        <p:txBody>
          <a:bodyPr wrap="square" lIns="0" tIns="0" rIns="0" bIns="0" rtlCol="0">
            <a:spAutoFit/>
          </a:bodyPr>
          <a:lstStyle/>
          <a:p>
            <a:r>
              <a:rPr lang="en-GB" sz="1000" dirty="0">
                <a:solidFill>
                  <a:schemeClr val="tx1">
                    <a:lumMod val="75000"/>
                    <a:lumOff val="25000"/>
                  </a:schemeClr>
                </a:solidFill>
                <a:latin typeface="Calibri" panose="020F0502020204030204" pitchFamily="34" charset="0"/>
              </a:rPr>
              <a:t>Cebu</a:t>
            </a:r>
          </a:p>
        </p:txBody>
      </p:sp>
      <p:sp>
        <p:nvSpPr>
          <p:cNvPr id="59" name="Shape 1931"/>
          <p:cNvSpPr/>
          <p:nvPr/>
        </p:nvSpPr>
        <p:spPr>
          <a:xfrm>
            <a:off x="1327835" y="3968567"/>
            <a:ext cx="1088665" cy="462789"/>
          </a:xfrm>
          <a:custGeom>
            <a:avLst/>
            <a:gdLst/>
            <a:ahLst/>
            <a:cxnLst>
              <a:cxn ang="0">
                <a:pos x="wd2" y="hd2"/>
              </a:cxn>
              <a:cxn ang="5400000">
                <a:pos x="wd2" y="hd2"/>
              </a:cxn>
              <a:cxn ang="10800000">
                <a:pos x="wd2" y="hd2"/>
              </a:cxn>
              <a:cxn ang="16200000">
                <a:pos x="wd2" y="hd2"/>
              </a:cxn>
            </a:cxnLst>
            <a:rect l="0" t="0" r="r" b="b"/>
            <a:pathLst>
              <a:path w="21600" h="18203" extrusionOk="0">
                <a:moveTo>
                  <a:pt x="0" y="18203"/>
                </a:moveTo>
                <a:cubicBezTo>
                  <a:pt x="6036" y="1983"/>
                  <a:pt x="13236" y="-3397"/>
                  <a:pt x="21600" y="2063"/>
                </a:cubicBezTo>
              </a:path>
            </a:pathLst>
          </a:custGeom>
          <a:ln w="25400">
            <a:solidFill>
              <a:schemeClr val="accent1"/>
            </a:solidFill>
            <a:miter lim="400000"/>
            <a:headEnd type="triangle"/>
            <a:tailEnd type="oval"/>
          </a:ln>
        </p:spPr>
        <p:txBody>
          <a:bodyPr/>
          <a:lstStyle/>
          <a:p>
            <a:pPr lvl="0"/>
            <a:endParaRPr/>
          </a:p>
        </p:txBody>
      </p:sp>
      <p:sp>
        <p:nvSpPr>
          <p:cNvPr id="60" name="Shape 1932"/>
          <p:cNvSpPr/>
          <p:nvPr/>
        </p:nvSpPr>
        <p:spPr>
          <a:xfrm>
            <a:off x="3396863" y="2516644"/>
            <a:ext cx="216637" cy="1352625"/>
          </a:xfrm>
          <a:custGeom>
            <a:avLst/>
            <a:gdLst/>
            <a:ahLst/>
            <a:cxnLst>
              <a:cxn ang="0">
                <a:pos x="wd2" y="hd2"/>
              </a:cxn>
              <a:cxn ang="5400000">
                <a:pos x="wd2" y="hd2"/>
              </a:cxn>
              <a:cxn ang="10800000">
                <a:pos x="wd2" y="hd2"/>
              </a:cxn>
              <a:cxn ang="16200000">
                <a:pos x="wd2" y="hd2"/>
              </a:cxn>
            </a:cxnLst>
            <a:rect l="0" t="0" r="r" b="b"/>
            <a:pathLst>
              <a:path w="16477" h="21600" extrusionOk="0">
                <a:moveTo>
                  <a:pt x="0" y="0"/>
                </a:moveTo>
                <a:cubicBezTo>
                  <a:pt x="19121" y="3557"/>
                  <a:pt x="21600" y="10757"/>
                  <a:pt x="7438" y="21600"/>
                </a:cubicBezTo>
              </a:path>
            </a:pathLst>
          </a:custGeom>
          <a:ln w="25400">
            <a:solidFill>
              <a:schemeClr val="accent1"/>
            </a:solidFill>
            <a:miter lim="400000"/>
            <a:headEnd type="triangle"/>
            <a:tailEnd type="oval"/>
          </a:ln>
        </p:spPr>
        <p:txBody>
          <a:bodyPr/>
          <a:lstStyle/>
          <a:p>
            <a:pPr lvl="0"/>
            <a:endParaRPr/>
          </a:p>
        </p:txBody>
      </p:sp>
      <p:sp>
        <p:nvSpPr>
          <p:cNvPr id="61" name="Shape 1933"/>
          <p:cNvSpPr/>
          <p:nvPr/>
        </p:nvSpPr>
        <p:spPr>
          <a:xfrm>
            <a:off x="5330475" y="4702181"/>
            <a:ext cx="45719" cy="67433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013" y="17716"/>
                  <a:pt x="1813" y="10516"/>
                  <a:pt x="0" y="0"/>
                </a:cubicBezTo>
              </a:path>
            </a:pathLst>
          </a:custGeom>
          <a:ln w="25400">
            <a:solidFill>
              <a:schemeClr val="accent1"/>
            </a:solidFill>
            <a:miter lim="400000"/>
            <a:headEnd type="triangle"/>
            <a:tailEnd type="oval"/>
          </a:ln>
        </p:spPr>
        <p:txBody>
          <a:bodyPr/>
          <a:lstStyle/>
          <a:p>
            <a:pPr lvl="0"/>
            <a:endParaRPr/>
          </a:p>
        </p:txBody>
      </p:sp>
      <p:sp>
        <p:nvSpPr>
          <p:cNvPr id="62" name="Shape 1934"/>
          <p:cNvSpPr/>
          <p:nvPr/>
        </p:nvSpPr>
        <p:spPr>
          <a:xfrm>
            <a:off x="4122875" y="3984172"/>
            <a:ext cx="628701" cy="8224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667" y="19821"/>
                  <a:pt x="16867" y="12621"/>
                  <a:pt x="21600" y="0"/>
                </a:cubicBezTo>
              </a:path>
            </a:pathLst>
          </a:custGeom>
          <a:ln w="25400">
            <a:solidFill>
              <a:schemeClr val="accent1"/>
            </a:solidFill>
            <a:miter lim="400000"/>
            <a:headEnd type="triangle"/>
            <a:tailEnd type="oval"/>
          </a:ln>
        </p:spPr>
        <p:txBody>
          <a:bodyPr/>
          <a:lstStyle/>
          <a:p>
            <a:pPr lvl="0"/>
            <a:endParaRPr/>
          </a:p>
        </p:txBody>
      </p:sp>
      <p:sp>
        <p:nvSpPr>
          <p:cNvPr id="63" name="Shape 1935"/>
          <p:cNvSpPr/>
          <p:nvPr/>
        </p:nvSpPr>
        <p:spPr>
          <a:xfrm>
            <a:off x="6030406" y="3825908"/>
            <a:ext cx="1113343" cy="183332"/>
          </a:xfrm>
          <a:custGeom>
            <a:avLst/>
            <a:gdLst/>
            <a:ahLst/>
            <a:cxnLst>
              <a:cxn ang="0">
                <a:pos x="wd2" y="hd2"/>
              </a:cxn>
              <a:cxn ang="5400000">
                <a:pos x="wd2" y="hd2"/>
              </a:cxn>
              <a:cxn ang="10800000">
                <a:pos x="wd2" y="hd2"/>
              </a:cxn>
              <a:cxn ang="16200000">
                <a:pos x="wd2" y="hd2"/>
              </a:cxn>
            </a:cxnLst>
            <a:rect l="0" t="0" r="r" b="b"/>
            <a:pathLst>
              <a:path w="21600" h="16274" extrusionOk="0">
                <a:moveTo>
                  <a:pt x="21600" y="16274"/>
                </a:moveTo>
                <a:cubicBezTo>
                  <a:pt x="15105" y="-3958"/>
                  <a:pt x="7905" y="-5326"/>
                  <a:pt x="0" y="12169"/>
                </a:cubicBezTo>
              </a:path>
            </a:pathLst>
          </a:custGeom>
          <a:ln w="25400">
            <a:solidFill>
              <a:schemeClr val="accent1"/>
            </a:solidFill>
            <a:miter lim="400000"/>
            <a:headEnd type="triangle"/>
            <a:tailEnd type="oval"/>
          </a:ln>
        </p:spPr>
        <p:txBody>
          <a:bodyPr/>
          <a:lstStyle/>
          <a:p>
            <a:pPr lvl="0"/>
            <a:endParaRPr/>
          </a:p>
        </p:txBody>
      </p:sp>
      <p:sp>
        <p:nvSpPr>
          <p:cNvPr id="64" name="Shape 1936"/>
          <p:cNvSpPr/>
          <p:nvPr/>
        </p:nvSpPr>
        <p:spPr>
          <a:xfrm>
            <a:off x="4386045" y="2539788"/>
            <a:ext cx="437961" cy="6341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7563" y="2893"/>
                  <a:pt x="363" y="10093"/>
                  <a:pt x="0" y="21600"/>
                </a:cubicBezTo>
              </a:path>
            </a:pathLst>
          </a:custGeom>
          <a:ln w="25400">
            <a:solidFill>
              <a:schemeClr val="accent1"/>
            </a:solidFill>
            <a:miter lim="400000"/>
            <a:headEnd type="triangle"/>
            <a:tailEnd type="oval"/>
          </a:ln>
        </p:spPr>
        <p:txBody>
          <a:bodyPr/>
          <a:lstStyle/>
          <a:p>
            <a:pPr lvl="0"/>
            <a:endParaRPr/>
          </a:p>
        </p:txBody>
      </p:sp>
      <p:sp>
        <p:nvSpPr>
          <p:cNvPr id="65" name="TextBox 64"/>
          <p:cNvSpPr txBox="1"/>
          <p:nvPr/>
        </p:nvSpPr>
        <p:spPr>
          <a:xfrm>
            <a:off x="3285878" y="4804610"/>
            <a:ext cx="2073305" cy="461665"/>
          </a:xfrm>
          <a:prstGeom prst="rect">
            <a:avLst/>
          </a:prstGeom>
          <a:noFill/>
        </p:spPr>
        <p:txBody>
          <a:bodyPr wrap="square" lIns="0" tIns="0" rIns="0" bIns="0" rtlCol="0">
            <a:spAutoFit/>
          </a:bodyPr>
          <a:lstStyle/>
          <a:p>
            <a:pPr lvl="0"/>
            <a:r>
              <a:rPr lang="en-GB" sz="1500" dirty="0">
                <a:solidFill>
                  <a:prstClr val="black">
                    <a:lumMod val="75000"/>
                    <a:lumOff val="25000"/>
                  </a:prstClr>
                </a:solidFill>
                <a:latin typeface="Calibri" panose="020F0502020204030204" pitchFamily="34" charset="0"/>
              </a:rPr>
              <a:t>University of the Philippines</a:t>
            </a:r>
          </a:p>
        </p:txBody>
      </p:sp>
      <p:sp>
        <p:nvSpPr>
          <p:cNvPr id="66" name="TextBox 65"/>
          <p:cNvSpPr txBox="1"/>
          <p:nvPr/>
        </p:nvSpPr>
        <p:spPr>
          <a:xfrm>
            <a:off x="781091" y="4831786"/>
            <a:ext cx="1883358" cy="153888"/>
          </a:xfrm>
          <a:prstGeom prst="rect">
            <a:avLst/>
          </a:prstGeom>
          <a:noFill/>
        </p:spPr>
        <p:txBody>
          <a:bodyPr wrap="square" lIns="0" tIns="0" rIns="0" bIns="0" rtlCol="0">
            <a:spAutoFit/>
          </a:bodyPr>
          <a:lstStyle/>
          <a:p>
            <a:r>
              <a:rPr lang="en-GB" sz="1000" dirty="0">
                <a:solidFill>
                  <a:schemeClr val="tx1">
                    <a:lumMod val="75000"/>
                    <a:lumOff val="25000"/>
                  </a:schemeClr>
                </a:solidFill>
                <a:latin typeface="Calibri" panose="020F0502020204030204" pitchFamily="34" charset="0"/>
              </a:rPr>
              <a:t>Project</a:t>
            </a:r>
          </a:p>
        </p:txBody>
      </p:sp>
      <p:sp>
        <p:nvSpPr>
          <p:cNvPr id="67" name="TextBox 66"/>
          <p:cNvSpPr txBox="1"/>
          <p:nvPr/>
        </p:nvSpPr>
        <p:spPr>
          <a:xfrm>
            <a:off x="781091" y="4617927"/>
            <a:ext cx="2137358" cy="230832"/>
          </a:xfrm>
          <a:prstGeom prst="rect">
            <a:avLst/>
          </a:prstGeom>
          <a:noFill/>
        </p:spPr>
        <p:txBody>
          <a:bodyPr wrap="square" lIns="0" tIns="0" rIns="0" bIns="0" rtlCol="0">
            <a:spAutoFit/>
          </a:bodyPr>
          <a:lstStyle/>
          <a:p>
            <a:pPr lvl="0"/>
            <a:r>
              <a:rPr lang="en-GB" sz="1500" dirty="0">
                <a:solidFill>
                  <a:prstClr val="black">
                    <a:lumMod val="75000"/>
                    <a:lumOff val="25000"/>
                  </a:prstClr>
                </a:solidFill>
                <a:latin typeface="Calibri" panose="020F0502020204030204" pitchFamily="34" charset="0"/>
              </a:rPr>
              <a:t>Phil-LiDAR 2</a:t>
            </a:r>
          </a:p>
        </p:txBody>
      </p:sp>
      <p:sp>
        <p:nvSpPr>
          <p:cNvPr id="68" name="TextBox 67"/>
          <p:cNvSpPr txBox="1"/>
          <p:nvPr/>
        </p:nvSpPr>
        <p:spPr>
          <a:xfrm>
            <a:off x="1326527" y="2631643"/>
            <a:ext cx="2414653" cy="153888"/>
          </a:xfrm>
          <a:prstGeom prst="rect">
            <a:avLst/>
          </a:prstGeom>
          <a:noFill/>
        </p:spPr>
        <p:txBody>
          <a:bodyPr wrap="square" lIns="0" tIns="0" rIns="0" bIns="0" rtlCol="0">
            <a:spAutoFit/>
          </a:bodyPr>
          <a:lstStyle/>
          <a:p>
            <a:pPr lvl="0"/>
            <a:r>
              <a:rPr lang="en-GB" sz="1000" dirty="0">
                <a:solidFill>
                  <a:prstClr val="black">
                    <a:lumMod val="75000"/>
                    <a:lumOff val="25000"/>
                  </a:prstClr>
                </a:solidFill>
                <a:latin typeface="Calibri" panose="020F0502020204030204" pitchFamily="34" charset="0"/>
              </a:rPr>
              <a:t>Funding Agency</a:t>
            </a:r>
          </a:p>
        </p:txBody>
      </p:sp>
      <p:sp>
        <p:nvSpPr>
          <p:cNvPr id="69" name="TextBox 68"/>
          <p:cNvSpPr txBox="1"/>
          <p:nvPr/>
        </p:nvSpPr>
        <p:spPr>
          <a:xfrm>
            <a:off x="1326528" y="2132034"/>
            <a:ext cx="2414652" cy="461665"/>
          </a:xfrm>
          <a:prstGeom prst="rect">
            <a:avLst/>
          </a:prstGeom>
          <a:noFill/>
        </p:spPr>
        <p:txBody>
          <a:bodyPr wrap="square" lIns="0" tIns="0" rIns="0" bIns="0" rtlCol="0">
            <a:spAutoFit/>
          </a:bodyPr>
          <a:lstStyle/>
          <a:p>
            <a:pPr lvl="0"/>
            <a:r>
              <a:rPr lang="en-GB" sz="1500" dirty="0">
                <a:solidFill>
                  <a:prstClr val="black">
                    <a:lumMod val="75000"/>
                    <a:lumOff val="25000"/>
                  </a:prstClr>
                </a:solidFill>
                <a:latin typeface="Calibri" panose="020F0502020204030204" pitchFamily="34" charset="0"/>
              </a:rPr>
              <a:t>Department of </a:t>
            </a:r>
          </a:p>
          <a:p>
            <a:pPr lvl="0"/>
            <a:r>
              <a:rPr lang="en-GB" sz="1500" dirty="0">
                <a:solidFill>
                  <a:prstClr val="black">
                    <a:lumMod val="75000"/>
                    <a:lumOff val="25000"/>
                  </a:prstClr>
                </a:solidFill>
                <a:latin typeface="Calibri" panose="020F0502020204030204" pitchFamily="34" charset="0"/>
              </a:rPr>
              <a:t>Science and Technology</a:t>
            </a: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2365" y="3847840"/>
            <a:ext cx="352341" cy="355543"/>
          </a:xfrm>
          <a:prstGeom prst="rect">
            <a:avLst/>
          </a:prstGeom>
        </p:spPr>
      </p:pic>
      <p:pic>
        <p:nvPicPr>
          <p:cNvPr id="1026" name="Picture 2" descr="https://upload.wikimedia.org/wikipedia/commons/thumb/9/9a/DOST_seal.svg/2000px-DOST_seal.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2839" y="3662448"/>
            <a:ext cx="401538" cy="4069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r="-355" b="896"/>
          <a:stretch/>
        </p:blipFill>
        <p:spPr>
          <a:xfrm>
            <a:off x="4450497" y="3722025"/>
            <a:ext cx="602161" cy="579937"/>
          </a:xfrm>
          <a:prstGeom prst="ellipse">
            <a:avLst/>
          </a:prstGeom>
          <a:noFill/>
          <a:ln>
            <a:noFill/>
          </a:ln>
        </p:spPr>
      </p:pic>
      <p:pic>
        <p:nvPicPr>
          <p:cNvPr id="1028" name="Picture 4" descr="https://indico.cern.ch/event/304057/images/3150-pcieerd-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59256" y="3713882"/>
            <a:ext cx="364214" cy="359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4182516" y="3012395"/>
            <a:ext cx="397530" cy="323914"/>
          </a:xfrm>
          <a:prstGeom prst="ellipse">
            <a:avLst/>
          </a:prstGeom>
        </p:spPr>
      </p:pic>
      <p:pic>
        <p:nvPicPr>
          <p:cNvPr id="14" name="Picture 13"/>
          <p:cNvPicPr>
            <a:picLocks noChangeAspect="1"/>
          </p:cNvPicPr>
          <p:nvPr/>
        </p:nvPicPr>
        <p:blipFill rotWithShape="1">
          <a:blip r:embed="rId8"/>
          <a:srcRect l="15290" t="8011" r="15847" b="5431"/>
          <a:stretch/>
        </p:blipFill>
        <p:spPr>
          <a:xfrm>
            <a:off x="5163378" y="4559331"/>
            <a:ext cx="334193" cy="328600"/>
          </a:xfrm>
          <a:prstGeom prst="ellipse">
            <a:avLst/>
          </a:prstGeom>
        </p:spPr>
      </p:pic>
    </p:spTree>
    <p:extLst>
      <p:ext uri="{BB962C8B-B14F-4D97-AF65-F5344CB8AC3E}">
        <p14:creationId xmlns:p14="http://schemas.microsoft.com/office/powerpoint/2010/main" val="183469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500"/>
                            </p:stCondLst>
                            <p:childTnLst>
                              <p:par>
                                <p:cTn id="21" presetID="53" presetClass="entr" presetSubtype="16"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p:cTn id="23" dur="500" fill="hold"/>
                                        <p:tgtEl>
                                          <p:spTgt spid="39"/>
                                        </p:tgtEl>
                                        <p:attrNameLst>
                                          <p:attrName>ppt_w</p:attrName>
                                        </p:attrNameLst>
                                      </p:cBhvr>
                                      <p:tavLst>
                                        <p:tav tm="0">
                                          <p:val>
                                            <p:fltVal val="0"/>
                                          </p:val>
                                        </p:tav>
                                        <p:tav tm="100000">
                                          <p:val>
                                            <p:strVal val="#ppt_w"/>
                                          </p:val>
                                        </p:tav>
                                      </p:tavLst>
                                    </p:anim>
                                    <p:anim calcmode="lin" valueType="num">
                                      <p:cBhvr>
                                        <p:cTn id="24" dur="500" fill="hold"/>
                                        <p:tgtEl>
                                          <p:spTgt spid="39"/>
                                        </p:tgtEl>
                                        <p:attrNameLst>
                                          <p:attrName>ppt_h</p:attrName>
                                        </p:attrNameLst>
                                      </p:cBhvr>
                                      <p:tavLst>
                                        <p:tav tm="0">
                                          <p:val>
                                            <p:fltVal val="0"/>
                                          </p:val>
                                        </p:tav>
                                        <p:tav tm="100000">
                                          <p:val>
                                            <p:strVal val="#ppt_h"/>
                                          </p:val>
                                        </p:tav>
                                      </p:tavLst>
                                    </p:anim>
                                    <p:animEffect transition="in" filter="fade">
                                      <p:cBhvr>
                                        <p:cTn id="25" dur="500"/>
                                        <p:tgtEl>
                                          <p:spTgt spid="39"/>
                                        </p:tgtEl>
                                      </p:cBhvr>
                                    </p:animEffect>
                                  </p:childTnLst>
                                </p:cTn>
                              </p:par>
                            </p:childTnLst>
                          </p:cTn>
                        </p:par>
                        <p:par>
                          <p:cTn id="26" fill="hold">
                            <p:stCondLst>
                              <p:cond delay="3000"/>
                            </p:stCondLst>
                            <p:childTnLst>
                              <p:par>
                                <p:cTn id="27" presetID="22" presetClass="entr" presetSubtype="2"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right)">
                                      <p:cBhvr>
                                        <p:cTn id="29" dur="500"/>
                                        <p:tgtEl>
                                          <p:spTgt spid="59"/>
                                        </p:tgtEl>
                                      </p:cBhvr>
                                    </p:animEffect>
                                  </p:childTnLst>
                                </p:cTn>
                              </p:par>
                            </p:childTnLst>
                          </p:cTn>
                        </p:par>
                        <p:par>
                          <p:cTn id="30" fill="hold">
                            <p:stCondLst>
                              <p:cond delay="3500"/>
                            </p:stCondLst>
                            <p:childTnLst>
                              <p:par>
                                <p:cTn id="31" presetID="1" presetClass="entr" presetSubtype="0"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par>
                          <p:cTn id="33" fill="hold">
                            <p:stCondLst>
                              <p:cond delay="3500"/>
                            </p:stCondLst>
                            <p:childTnLst>
                              <p:par>
                                <p:cTn id="34" presetID="18" presetClass="entr" presetSubtype="6" fill="hold" grpId="0" nodeType="after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strips(downRight)">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500"/>
                            </p:stCondLst>
                            <p:childTnLst>
                              <p:par>
                                <p:cTn id="43" presetID="53" presetClass="entr" presetSubtype="16" fill="hold" nodeType="afterEffect">
                                  <p:stCondLst>
                                    <p:cond delay="0"/>
                                  </p:stCondLst>
                                  <p:childTnLst>
                                    <p:set>
                                      <p:cBhvr>
                                        <p:cTn id="44" dur="1" fill="hold">
                                          <p:stCondLst>
                                            <p:cond delay="0"/>
                                          </p:stCondLst>
                                        </p:cTn>
                                        <p:tgtEl>
                                          <p:spTgt spid="1026"/>
                                        </p:tgtEl>
                                        <p:attrNameLst>
                                          <p:attrName>style.visibility</p:attrName>
                                        </p:attrNameLst>
                                      </p:cBhvr>
                                      <p:to>
                                        <p:strVal val="visible"/>
                                      </p:to>
                                    </p:set>
                                    <p:anim calcmode="lin" valueType="num">
                                      <p:cBhvr>
                                        <p:cTn id="45" dur="500" fill="hold"/>
                                        <p:tgtEl>
                                          <p:spTgt spid="1026"/>
                                        </p:tgtEl>
                                        <p:attrNameLst>
                                          <p:attrName>ppt_w</p:attrName>
                                        </p:attrNameLst>
                                      </p:cBhvr>
                                      <p:tavLst>
                                        <p:tav tm="0">
                                          <p:val>
                                            <p:fltVal val="0"/>
                                          </p:val>
                                        </p:tav>
                                        <p:tav tm="100000">
                                          <p:val>
                                            <p:strVal val="#ppt_w"/>
                                          </p:val>
                                        </p:tav>
                                      </p:tavLst>
                                    </p:anim>
                                    <p:anim calcmode="lin" valueType="num">
                                      <p:cBhvr>
                                        <p:cTn id="46" dur="500" fill="hold"/>
                                        <p:tgtEl>
                                          <p:spTgt spid="1026"/>
                                        </p:tgtEl>
                                        <p:attrNameLst>
                                          <p:attrName>ppt_h</p:attrName>
                                        </p:attrNameLst>
                                      </p:cBhvr>
                                      <p:tavLst>
                                        <p:tav tm="0">
                                          <p:val>
                                            <p:fltVal val="0"/>
                                          </p:val>
                                        </p:tav>
                                        <p:tav tm="100000">
                                          <p:val>
                                            <p:strVal val="#ppt_h"/>
                                          </p:val>
                                        </p:tav>
                                      </p:tavLst>
                                    </p:anim>
                                    <p:animEffect transition="in" filter="fade">
                                      <p:cBhvr>
                                        <p:cTn id="47" dur="500"/>
                                        <p:tgtEl>
                                          <p:spTgt spid="1026"/>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down)">
                                      <p:cBhvr>
                                        <p:cTn id="51" dur="500"/>
                                        <p:tgtEl>
                                          <p:spTgt spid="60"/>
                                        </p:tgtEl>
                                      </p:cBhvr>
                                    </p:animEffect>
                                  </p:childTnLst>
                                </p:cTn>
                              </p:par>
                            </p:childTnLst>
                          </p:cTn>
                        </p:par>
                        <p:par>
                          <p:cTn id="52" fill="hold">
                            <p:stCondLst>
                              <p:cond delay="1500"/>
                            </p:stCondLst>
                            <p:childTnLst>
                              <p:par>
                                <p:cTn id="53" presetID="1"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par>
                          <p:cTn id="55" fill="hold">
                            <p:stCondLst>
                              <p:cond delay="1500"/>
                            </p:stCondLst>
                            <p:childTnLst>
                              <p:par>
                                <p:cTn id="56" presetID="18" presetClass="entr" presetSubtype="6"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strips(downRight)">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childTnLst>
                          </p:cTn>
                        </p:par>
                        <p:par>
                          <p:cTn id="64" fill="hold">
                            <p:stCondLst>
                              <p:cond delay="500"/>
                            </p:stCondLst>
                            <p:childTnLst>
                              <p:par>
                                <p:cTn id="65" presetID="53" presetClass="entr" presetSubtype="16"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p:cTn id="67" dur="500" fill="hold"/>
                                        <p:tgtEl>
                                          <p:spTgt spid="4"/>
                                        </p:tgtEl>
                                        <p:attrNameLst>
                                          <p:attrName>ppt_w</p:attrName>
                                        </p:attrNameLst>
                                      </p:cBhvr>
                                      <p:tavLst>
                                        <p:tav tm="0">
                                          <p:val>
                                            <p:fltVal val="0"/>
                                          </p:val>
                                        </p:tav>
                                        <p:tav tm="100000">
                                          <p:val>
                                            <p:strVal val="#ppt_w"/>
                                          </p:val>
                                        </p:tav>
                                      </p:tavLst>
                                    </p:anim>
                                    <p:anim calcmode="lin" valueType="num">
                                      <p:cBhvr>
                                        <p:cTn id="68" dur="500" fill="hold"/>
                                        <p:tgtEl>
                                          <p:spTgt spid="4"/>
                                        </p:tgtEl>
                                        <p:attrNameLst>
                                          <p:attrName>ppt_h</p:attrName>
                                        </p:attrNameLst>
                                      </p:cBhvr>
                                      <p:tavLst>
                                        <p:tav tm="0">
                                          <p:val>
                                            <p:fltVal val="0"/>
                                          </p:val>
                                        </p:tav>
                                        <p:tav tm="100000">
                                          <p:val>
                                            <p:strVal val="#ppt_h"/>
                                          </p:val>
                                        </p:tav>
                                      </p:tavLst>
                                    </p:anim>
                                    <p:animEffect transition="in" filter="fade">
                                      <p:cBhvr>
                                        <p:cTn id="69" dur="500"/>
                                        <p:tgtEl>
                                          <p:spTgt spid="4"/>
                                        </p:tgtEl>
                                      </p:cBhvr>
                                    </p:animEffect>
                                  </p:childTnLst>
                                </p:cTn>
                              </p:par>
                            </p:childTnLst>
                          </p:cTn>
                        </p:par>
                        <p:par>
                          <p:cTn id="70" fill="hold">
                            <p:stCondLst>
                              <p:cond delay="1000"/>
                            </p:stCondLst>
                            <p:childTnLst>
                              <p:par>
                                <p:cTn id="71" presetID="22" presetClass="entr" presetSubtype="1" fill="hold" grpId="0" nodeType="after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par>
                          <p:cTn id="74" fill="hold">
                            <p:stCondLst>
                              <p:cond delay="1500"/>
                            </p:stCondLst>
                            <p:childTnLst>
                              <p:par>
                                <p:cTn id="75" presetID="1" presetClass="entr" presetSubtype="0" fill="hold" grpId="0" nodeType="after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par>
                          <p:cTn id="77" fill="hold">
                            <p:stCondLst>
                              <p:cond delay="1500"/>
                            </p:stCondLst>
                            <p:childTnLst>
                              <p:par>
                                <p:cTn id="78" presetID="18" presetClass="entr" presetSubtype="6"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strips(downRight)">
                                      <p:cBhvr>
                                        <p:cTn id="80" dur="5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par>
                          <p:cTn id="86" fill="hold">
                            <p:stCondLst>
                              <p:cond delay="500"/>
                            </p:stCondLst>
                            <p:childTnLst>
                              <p:par>
                                <p:cTn id="87" presetID="53" presetClass="entr" presetSubtype="16"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anim calcmode="lin" valueType="num">
                                      <p:cBhvr>
                                        <p:cTn id="89" dur="500" fill="hold"/>
                                        <p:tgtEl>
                                          <p:spTgt spid="5"/>
                                        </p:tgtEl>
                                        <p:attrNameLst>
                                          <p:attrName>ppt_w</p:attrName>
                                        </p:attrNameLst>
                                      </p:cBhvr>
                                      <p:tavLst>
                                        <p:tav tm="0">
                                          <p:val>
                                            <p:fltVal val="0"/>
                                          </p:val>
                                        </p:tav>
                                        <p:tav tm="100000">
                                          <p:val>
                                            <p:strVal val="#ppt_w"/>
                                          </p:val>
                                        </p:tav>
                                      </p:tavLst>
                                    </p:anim>
                                    <p:anim calcmode="lin" valueType="num">
                                      <p:cBhvr>
                                        <p:cTn id="90" dur="500" fill="hold"/>
                                        <p:tgtEl>
                                          <p:spTgt spid="5"/>
                                        </p:tgtEl>
                                        <p:attrNameLst>
                                          <p:attrName>ppt_h</p:attrName>
                                        </p:attrNameLst>
                                      </p:cBhvr>
                                      <p:tavLst>
                                        <p:tav tm="0">
                                          <p:val>
                                            <p:fltVal val="0"/>
                                          </p:val>
                                        </p:tav>
                                        <p:tav tm="100000">
                                          <p:val>
                                            <p:strVal val="#ppt_h"/>
                                          </p:val>
                                        </p:tav>
                                      </p:tavLst>
                                    </p:anim>
                                    <p:animEffect transition="in" filter="fade">
                                      <p:cBhvr>
                                        <p:cTn id="91" dur="500"/>
                                        <p:tgtEl>
                                          <p:spTgt spid="5"/>
                                        </p:tgtEl>
                                      </p:cBhvr>
                                    </p:animEffect>
                                  </p:childTnLst>
                                </p:cTn>
                              </p:par>
                            </p:childTnLst>
                          </p:cTn>
                        </p:par>
                        <p:par>
                          <p:cTn id="92" fill="hold">
                            <p:stCondLst>
                              <p:cond delay="1000"/>
                            </p:stCondLst>
                            <p:childTnLst>
                              <p:par>
                                <p:cTn id="93" presetID="22" presetClass="entr" presetSubtype="4" fill="hold" grpId="0" nodeType="after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wipe(down)">
                                      <p:cBhvr>
                                        <p:cTn id="95" dur="500"/>
                                        <p:tgtEl>
                                          <p:spTgt spid="64"/>
                                        </p:tgtEl>
                                      </p:cBhvr>
                                    </p:animEffect>
                                  </p:childTnLst>
                                </p:cTn>
                              </p:par>
                            </p:childTnLst>
                          </p:cTn>
                        </p:par>
                        <p:par>
                          <p:cTn id="96" fill="hold">
                            <p:stCondLst>
                              <p:cond delay="1500"/>
                            </p:stCondLst>
                            <p:childTnLst>
                              <p:par>
                                <p:cTn id="97" presetID="1" presetClass="entr" presetSubtype="0" fill="hold" grpId="0" nodeType="after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par>
                          <p:cTn id="99" fill="hold">
                            <p:stCondLst>
                              <p:cond delay="1500"/>
                            </p:stCondLst>
                            <p:childTnLst>
                              <p:par>
                                <p:cTn id="100" presetID="18" presetClass="entr" presetSubtype="6" fill="hold" grpId="0" nodeType="after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strips(downRight)">
                                      <p:cBhvr>
                                        <p:cTn id="102" dur="500"/>
                                        <p:tgtEl>
                                          <p:spTgt spid="5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500"/>
                                        <p:tgtEl>
                                          <p:spTgt spid="50"/>
                                        </p:tgtEl>
                                      </p:cBhvr>
                                    </p:animEffect>
                                  </p:childTnLst>
                                </p:cTn>
                              </p:par>
                            </p:childTnLst>
                          </p:cTn>
                        </p:par>
                        <p:par>
                          <p:cTn id="108" fill="hold">
                            <p:stCondLst>
                              <p:cond delay="500"/>
                            </p:stCondLst>
                            <p:childTnLst>
                              <p:par>
                                <p:cTn id="109" presetID="53" presetClass="entr" presetSubtype="16" fill="hold" nodeType="afterEffect">
                                  <p:stCondLst>
                                    <p:cond delay="0"/>
                                  </p:stCondLst>
                                  <p:childTnLst>
                                    <p:set>
                                      <p:cBhvr>
                                        <p:cTn id="110" dur="1" fill="hold">
                                          <p:stCondLst>
                                            <p:cond delay="0"/>
                                          </p:stCondLst>
                                        </p:cTn>
                                        <p:tgtEl>
                                          <p:spTgt spid="14"/>
                                        </p:tgtEl>
                                        <p:attrNameLst>
                                          <p:attrName>style.visibility</p:attrName>
                                        </p:attrNameLst>
                                      </p:cBhvr>
                                      <p:to>
                                        <p:strVal val="visible"/>
                                      </p:to>
                                    </p:set>
                                    <p:anim calcmode="lin" valueType="num">
                                      <p:cBhvr>
                                        <p:cTn id="111" dur="500" fill="hold"/>
                                        <p:tgtEl>
                                          <p:spTgt spid="14"/>
                                        </p:tgtEl>
                                        <p:attrNameLst>
                                          <p:attrName>ppt_w</p:attrName>
                                        </p:attrNameLst>
                                      </p:cBhvr>
                                      <p:tavLst>
                                        <p:tav tm="0">
                                          <p:val>
                                            <p:fltVal val="0"/>
                                          </p:val>
                                        </p:tav>
                                        <p:tav tm="100000">
                                          <p:val>
                                            <p:strVal val="#ppt_w"/>
                                          </p:val>
                                        </p:tav>
                                      </p:tavLst>
                                    </p:anim>
                                    <p:anim calcmode="lin" valueType="num">
                                      <p:cBhvr>
                                        <p:cTn id="112" dur="500" fill="hold"/>
                                        <p:tgtEl>
                                          <p:spTgt spid="14"/>
                                        </p:tgtEl>
                                        <p:attrNameLst>
                                          <p:attrName>ppt_h</p:attrName>
                                        </p:attrNameLst>
                                      </p:cBhvr>
                                      <p:tavLst>
                                        <p:tav tm="0">
                                          <p:val>
                                            <p:fltVal val="0"/>
                                          </p:val>
                                        </p:tav>
                                        <p:tav tm="100000">
                                          <p:val>
                                            <p:strVal val="#ppt_h"/>
                                          </p:val>
                                        </p:tav>
                                      </p:tavLst>
                                    </p:anim>
                                    <p:animEffect transition="in" filter="fade">
                                      <p:cBhvr>
                                        <p:cTn id="113" dur="500"/>
                                        <p:tgtEl>
                                          <p:spTgt spid="14"/>
                                        </p:tgtEl>
                                      </p:cBhvr>
                                    </p:animEffect>
                                  </p:childTnLst>
                                </p:cTn>
                              </p:par>
                            </p:childTnLst>
                          </p:cTn>
                        </p:par>
                        <p:par>
                          <p:cTn id="114" fill="hold">
                            <p:stCondLst>
                              <p:cond delay="1000"/>
                            </p:stCondLst>
                            <p:childTnLst>
                              <p:par>
                                <p:cTn id="115" presetID="22" presetClass="entr" presetSubtype="1" fill="hold" grpId="0" nodeType="afterEffect">
                                  <p:stCondLst>
                                    <p:cond delay="0"/>
                                  </p:stCondLst>
                                  <p:childTnLst>
                                    <p:set>
                                      <p:cBhvr>
                                        <p:cTn id="116" dur="1" fill="hold">
                                          <p:stCondLst>
                                            <p:cond delay="0"/>
                                          </p:stCondLst>
                                        </p:cTn>
                                        <p:tgtEl>
                                          <p:spTgt spid="61"/>
                                        </p:tgtEl>
                                        <p:attrNameLst>
                                          <p:attrName>style.visibility</p:attrName>
                                        </p:attrNameLst>
                                      </p:cBhvr>
                                      <p:to>
                                        <p:strVal val="visible"/>
                                      </p:to>
                                    </p:set>
                                    <p:animEffect transition="in" filter="wipe(up)">
                                      <p:cBhvr>
                                        <p:cTn id="117" dur="500"/>
                                        <p:tgtEl>
                                          <p:spTgt spid="61"/>
                                        </p:tgtEl>
                                      </p:cBhvr>
                                    </p:animEffect>
                                  </p:childTnLst>
                                </p:cTn>
                              </p:par>
                            </p:childTnLst>
                          </p:cTn>
                        </p:par>
                        <p:par>
                          <p:cTn id="118" fill="hold">
                            <p:stCondLst>
                              <p:cond delay="1500"/>
                            </p:stCondLst>
                            <p:childTnLst>
                              <p:par>
                                <p:cTn id="119" presetID="1" presetClass="entr" presetSubtype="0" fill="hold" grpId="0" nodeType="after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childTnLst>
                          </p:cTn>
                        </p:par>
                        <p:par>
                          <p:cTn id="121" fill="hold">
                            <p:stCondLst>
                              <p:cond delay="1500"/>
                            </p:stCondLst>
                            <p:childTnLst>
                              <p:par>
                                <p:cTn id="122" presetID="18" presetClass="entr" presetSubtype="6" fill="hold" grpId="0" nodeType="after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strips(downRight)">
                                      <p:cBhvr>
                                        <p:cTn id="124" dur="500"/>
                                        <p:tgtEl>
                                          <p:spTgt spid="56"/>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51"/>
                                        </p:tgtEl>
                                        <p:attrNameLst>
                                          <p:attrName>style.visibility</p:attrName>
                                        </p:attrNameLst>
                                      </p:cBhvr>
                                      <p:to>
                                        <p:strVal val="visible"/>
                                      </p:to>
                                    </p:set>
                                    <p:animEffect transition="in" filter="fade">
                                      <p:cBhvr>
                                        <p:cTn id="129" dur="500"/>
                                        <p:tgtEl>
                                          <p:spTgt spid="51"/>
                                        </p:tgtEl>
                                      </p:cBhvr>
                                    </p:animEffect>
                                  </p:childTnLst>
                                </p:cTn>
                              </p:par>
                            </p:childTnLst>
                          </p:cTn>
                        </p:par>
                        <p:par>
                          <p:cTn id="130" fill="hold">
                            <p:stCondLst>
                              <p:cond delay="500"/>
                            </p:stCondLst>
                            <p:childTnLst>
                              <p:par>
                                <p:cTn id="131" presetID="53" presetClass="entr" presetSubtype="16" fill="hold" nodeType="afterEffect">
                                  <p:stCondLst>
                                    <p:cond delay="0"/>
                                  </p:stCondLst>
                                  <p:childTnLst>
                                    <p:set>
                                      <p:cBhvr>
                                        <p:cTn id="132" dur="1" fill="hold">
                                          <p:stCondLst>
                                            <p:cond delay="0"/>
                                          </p:stCondLst>
                                        </p:cTn>
                                        <p:tgtEl>
                                          <p:spTgt spid="1028"/>
                                        </p:tgtEl>
                                        <p:attrNameLst>
                                          <p:attrName>style.visibility</p:attrName>
                                        </p:attrNameLst>
                                      </p:cBhvr>
                                      <p:to>
                                        <p:strVal val="visible"/>
                                      </p:to>
                                    </p:set>
                                    <p:anim calcmode="lin" valueType="num">
                                      <p:cBhvr>
                                        <p:cTn id="133" dur="500" fill="hold"/>
                                        <p:tgtEl>
                                          <p:spTgt spid="1028"/>
                                        </p:tgtEl>
                                        <p:attrNameLst>
                                          <p:attrName>ppt_w</p:attrName>
                                        </p:attrNameLst>
                                      </p:cBhvr>
                                      <p:tavLst>
                                        <p:tav tm="0">
                                          <p:val>
                                            <p:fltVal val="0"/>
                                          </p:val>
                                        </p:tav>
                                        <p:tav tm="100000">
                                          <p:val>
                                            <p:strVal val="#ppt_w"/>
                                          </p:val>
                                        </p:tav>
                                      </p:tavLst>
                                    </p:anim>
                                    <p:anim calcmode="lin" valueType="num">
                                      <p:cBhvr>
                                        <p:cTn id="134" dur="500" fill="hold"/>
                                        <p:tgtEl>
                                          <p:spTgt spid="1028"/>
                                        </p:tgtEl>
                                        <p:attrNameLst>
                                          <p:attrName>ppt_h</p:attrName>
                                        </p:attrNameLst>
                                      </p:cBhvr>
                                      <p:tavLst>
                                        <p:tav tm="0">
                                          <p:val>
                                            <p:fltVal val="0"/>
                                          </p:val>
                                        </p:tav>
                                        <p:tav tm="100000">
                                          <p:val>
                                            <p:strVal val="#ppt_h"/>
                                          </p:val>
                                        </p:tav>
                                      </p:tavLst>
                                    </p:anim>
                                    <p:animEffect transition="in" filter="fade">
                                      <p:cBhvr>
                                        <p:cTn id="135" dur="500"/>
                                        <p:tgtEl>
                                          <p:spTgt spid="1028"/>
                                        </p:tgtEl>
                                      </p:cBhvr>
                                    </p:animEffect>
                                  </p:childTnLst>
                                </p:cTn>
                              </p:par>
                            </p:childTnLst>
                          </p:cTn>
                        </p:par>
                        <p:par>
                          <p:cTn id="136" fill="hold">
                            <p:stCondLst>
                              <p:cond delay="1000"/>
                            </p:stCondLst>
                            <p:childTnLst>
                              <p:par>
                                <p:cTn id="137" presetID="22" presetClass="entr" presetSubtype="8" fill="hold" grpId="0" nodeType="after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left)">
                                      <p:cBhvr>
                                        <p:cTn id="139" dur="500"/>
                                        <p:tgtEl>
                                          <p:spTgt spid="63"/>
                                        </p:tgtEl>
                                      </p:cBhvr>
                                    </p:animEffect>
                                  </p:childTnLst>
                                </p:cTn>
                              </p:par>
                            </p:childTnLst>
                          </p:cTn>
                        </p:par>
                        <p:par>
                          <p:cTn id="140" fill="hold">
                            <p:stCondLst>
                              <p:cond delay="1500"/>
                            </p:stCondLst>
                            <p:childTnLst>
                              <p:par>
                                <p:cTn id="141" presetID="1" presetClass="entr" presetSubtype="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childTnLst>
                                </p:cTn>
                              </p:par>
                            </p:childTnLst>
                          </p:cTn>
                        </p:par>
                        <p:par>
                          <p:cTn id="143" fill="hold">
                            <p:stCondLst>
                              <p:cond delay="1500"/>
                            </p:stCondLst>
                            <p:childTnLst>
                              <p:par>
                                <p:cTn id="144" presetID="18" presetClass="entr" presetSubtype="6" fill="hold" grpId="0" nodeType="after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strips(downRight)">
                                      <p:cBhvr>
                                        <p:cTn id="14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0" grpId="0"/>
      <p:bldP spid="36" grpId="0"/>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8" grpId="0"/>
      <p:bldP spid="59" grpId="0" animBg="1"/>
      <p:bldP spid="60" grpId="0" animBg="1"/>
      <p:bldP spid="61" grpId="0" animBg="1"/>
      <p:bldP spid="62" grpId="0" animBg="1"/>
      <p:bldP spid="63" grpId="0" animBg="1"/>
      <p:bldP spid="64" grpId="0" animBg="1"/>
      <p:bldP spid="65" grpId="0"/>
      <p:bldP spid="66" grpId="0"/>
      <p:bldP spid="67" grpId="0"/>
      <p:bldP spid="68" grpId="0"/>
      <p:bldP spid="6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4364"/>
          <a:stretch/>
        </p:blipFill>
        <p:spPr>
          <a:xfrm>
            <a:off x="-209550" y="0"/>
            <a:ext cx="9353550" cy="6956200"/>
          </a:xfrm>
          <a:prstGeom prst="rect">
            <a:avLst/>
          </a:prstGeom>
        </p:spPr>
      </p:pic>
      <p:sp>
        <p:nvSpPr>
          <p:cNvPr id="10" name="Shape 97"/>
          <p:cNvSpPr/>
          <p:nvPr/>
        </p:nvSpPr>
        <p:spPr>
          <a:xfrm>
            <a:off x="3229049" y="2288950"/>
            <a:ext cx="2685902" cy="26859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026374" y="2984992"/>
            <a:ext cx="3091247"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Questions?</a:t>
            </a:r>
            <a:endParaRPr lang="en-GB" sz="4000" dirty="0">
              <a:solidFill>
                <a:schemeClr val="bg1"/>
              </a:solidFill>
              <a:latin typeface="Calibri Light" panose="020F0302020204030204" pitchFamily="34" charset="0"/>
            </a:endParaRPr>
          </a:p>
        </p:txBody>
      </p:sp>
      <p:sp>
        <p:nvSpPr>
          <p:cNvPr id="3" name="Rectangle 2"/>
          <p:cNvSpPr/>
          <p:nvPr/>
        </p:nvSpPr>
        <p:spPr>
          <a:xfrm>
            <a:off x="3341811" y="3686765"/>
            <a:ext cx="2573140" cy="276999"/>
          </a:xfrm>
          <a:prstGeom prst="rect">
            <a:avLst/>
          </a:prstGeom>
        </p:spPr>
        <p:txBody>
          <a:bodyPr wrap="none">
            <a:spAutoFit/>
          </a:bodyPr>
          <a:lstStyle/>
          <a:p>
            <a:r>
              <a:rPr lang="en-US" sz="1200" dirty="0" smtClean="0">
                <a:solidFill>
                  <a:schemeClr val="bg1"/>
                </a:solidFill>
                <a:latin typeface="Arial" panose="020B0604020202020204" pitchFamily="34" charset="0"/>
              </a:rPr>
              <a:t>https://ph.linkedin.com/in/mcabanlit</a:t>
            </a:r>
            <a:endParaRPr lang="en-US" sz="1200" dirty="0">
              <a:solidFill>
                <a:schemeClr val="bg1"/>
              </a:solidFill>
            </a:endParaRPr>
          </a:p>
        </p:txBody>
      </p:sp>
      <p:sp>
        <p:nvSpPr>
          <p:cNvPr id="15" name="Rectangle 14"/>
          <p:cNvSpPr/>
          <p:nvPr/>
        </p:nvSpPr>
        <p:spPr>
          <a:xfrm>
            <a:off x="3516259" y="3958615"/>
            <a:ext cx="2111475" cy="276999"/>
          </a:xfrm>
          <a:prstGeom prst="rect">
            <a:avLst/>
          </a:prstGeom>
        </p:spPr>
        <p:txBody>
          <a:bodyPr wrap="none">
            <a:spAutoFit/>
          </a:bodyPr>
          <a:lstStyle/>
          <a:p>
            <a:r>
              <a:rPr lang="en-US" sz="1200" dirty="0" smtClean="0">
                <a:solidFill>
                  <a:schemeClr val="bg1"/>
                </a:solidFill>
                <a:latin typeface="Arial" panose="020B0604020202020204" pitchFamily="34" charset="0"/>
              </a:rPr>
              <a:t>mharkiecabanlit@gmail.com</a:t>
            </a:r>
            <a:endParaRPr lang="en-US" sz="1200" dirty="0">
              <a:solidFill>
                <a:schemeClr val="bg1"/>
              </a:solidFill>
            </a:endParaRPr>
          </a:p>
        </p:txBody>
      </p:sp>
    </p:spTree>
    <p:extLst>
      <p:ext uri="{BB962C8B-B14F-4D97-AF65-F5344CB8AC3E}">
        <p14:creationId xmlns:p14="http://schemas.microsoft.com/office/powerpoint/2010/main" val="13336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downRight)">
                                      <p:cBhvr>
                                        <p:cTn id="11" dur="500"/>
                                        <p:tgtEl>
                                          <p:spTgt spid="1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3"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l="24364"/>
          <a:stretch/>
        </p:blipFill>
        <p:spPr>
          <a:xfrm>
            <a:off x="-209550" y="0"/>
            <a:ext cx="9353550" cy="6956200"/>
          </a:xfrm>
          <a:prstGeom prst="rect">
            <a:avLst/>
          </a:prstGeom>
        </p:spPr>
      </p:pic>
      <p:sp>
        <p:nvSpPr>
          <p:cNvPr id="10" name="Shape 97"/>
          <p:cNvSpPr/>
          <p:nvPr/>
        </p:nvSpPr>
        <p:spPr>
          <a:xfrm>
            <a:off x="3229049" y="2288950"/>
            <a:ext cx="2685902" cy="26859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004604" y="3343360"/>
            <a:ext cx="3091247"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Thank you!</a:t>
            </a:r>
            <a:endParaRPr lang="en-GB" sz="4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365099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2"/>
                                        </p:tgtEl>
                                        <p:attrNameLst>
                                          <p:attrName>ppt_w</p:attrName>
                                        </p:attrNameLst>
                                      </p:cBhvr>
                                      <p:tavLst>
                                        <p:tav tm="0">
                                          <p:val>
                                            <p:strVal val="ppt_w"/>
                                          </p:val>
                                        </p:tav>
                                        <p:tav tm="100000">
                                          <p:val>
                                            <p:fltVal val="0"/>
                                          </p:val>
                                        </p:tav>
                                      </p:tavLst>
                                    </p:anim>
                                    <p:anim calcmode="lin" valueType="num">
                                      <p:cBhvr>
                                        <p:cTn id="7" dur="500"/>
                                        <p:tgtEl>
                                          <p:spTgt spid="12"/>
                                        </p:tgtEl>
                                        <p:attrNameLst>
                                          <p:attrName>ppt_h</p:attrName>
                                        </p:attrNameLst>
                                      </p:cBhvr>
                                      <p:tavLst>
                                        <p:tav tm="0">
                                          <p:val>
                                            <p:strVal val="ppt_h"/>
                                          </p:val>
                                        </p:tav>
                                        <p:tav tm="100000">
                                          <p:val>
                                            <p:fltVal val="0"/>
                                          </p:val>
                                        </p:tav>
                                      </p:tavLst>
                                    </p:anim>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par>
                          <p:cTn id="10" fill="hold">
                            <p:stCondLst>
                              <p:cond delay="500"/>
                            </p:stCondLst>
                            <p:childTnLst>
                              <p:par>
                                <p:cTn id="11" presetID="53" presetClass="exit" presetSubtype="32" fill="hold" grpId="0" nodeType="afterEffect">
                                  <p:stCondLst>
                                    <p:cond delay="0"/>
                                  </p:stCondLst>
                                  <p:childTnLst>
                                    <p:anim calcmode="lin" valueType="num">
                                      <p:cBhvr>
                                        <p:cTn id="12" dur="500"/>
                                        <p:tgtEl>
                                          <p:spTgt spid="10"/>
                                        </p:tgtEl>
                                        <p:attrNameLst>
                                          <p:attrName>ppt_w</p:attrName>
                                        </p:attrNameLst>
                                      </p:cBhvr>
                                      <p:tavLst>
                                        <p:tav tm="0">
                                          <p:val>
                                            <p:strVal val="ppt_w"/>
                                          </p:val>
                                        </p:tav>
                                        <p:tav tm="100000">
                                          <p:val>
                                            <p:fltVal val="0"/>
                                          </p:val>
                                        </p:tav>
                                      </p:tavLst>
                                    </p:anim>
                                    <p:anim calcmode="lin" valueType="num">
                                      <p:cBhvr>
                                        <p:cTn id="13" dur="500"/>
                                        <p:tgtEl>
                                          <p:spTgt spid="10"/>
                                        </p:tgtEl>
                                        <p:attrNameLst>
                                          <p:attrName>ppt_h</p:attrName>
                                        </p:attrNameLst>
                                      </p:cBhvr>
                                      <p:tavLst>
                                        <p:tav tm="0">
                                          <p:val>
                                            <p:strVal val="ppt_h"/>
                                          </p:val>
                                        </p:tav>
                                        <p:tav tm="100000">
                                          <p:val>
                                            <p:fltVal val="0"/>
                                          </p:val>
                                        </p:tav>
                                      </p:tavLst>
                                    </p:anim>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567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7497" r="24563" b="17660"/>
          <a:stretch/>
        </p:blipFill>
        <p:spPr>
          <a:xfrm>
            <a:off x="-5217727" y="0"/>
            <a:ext cx="11637749" cy="6889220"/>
          </a:xfrm>
          <a:prstGeom prst="trapezoid">
            <a:avLst>
              <a:gd name="adj" fmla="val 54390"/>
            </a:avLst>
          </a:prstGeom>
        </p:spPr>
      </p:pic>
      <p:sp>
        <p:nvSpPr>
          <p:cNvPr id="40" name="Title 1"/>
          <p:cNvSpPr>
            <a:spLocks noGrp="1"/>
          </p:cNvSpPr>
          <p:nvPr>
            <p:ph type="ctrTitle"/>
          </p:nvPr>
        </p:nvSpPr>
        <p:spPr>
          <a:xfrm>
            <a:off x="2092327" y="1066802"/>
            <a:ext cx="7758044" cy="746277"/>
          </a:xfrm>
        </p:spPr>
        <p:txBody>
          <a:bodyPr/>
          <a:lstStyle/>
          <a:p>
            <a:pPr lvl="0" algn="ctr"/>
            <a:r>
              <a:rPr lang="en-GB" sz="4000" dirty="0" smtClean="0"/>
              <a:t>Contents</a:t>
            </a:r>
            <a:endParaRPr lang="en-GB" sz="40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2</a:t>
            </a:r>
            <a:endParaRPr lang="en-GB" sz="1200" b="1" dirty="0"/>
          </a:p>
        </p:txBody>
      </p:sp>
      <p:sp>
        <p:nvSpPr>
          <p:cNvPr id="56" name="Text Placeholder 2"/>
          <p:cNvSpPr>
            <a:spLocks noGrp="1"/>
          </p:cNvSpPr>
          <p:nvPr>
            <p:ph type="body" sz="quarter" idx="11"/>
          </p:nvPr>
        </p:nvSpPr>
        <p:spPr>
          <a:xfrm>
            <a:off x="4496697" y="2272602"/>
            <a:ext cx="2564434" cy="295275"/>
          </a:xfrm>
          <a:noFill/>
        </p:spPr>
        <p:txBody>
          <a:bodyPr anchor="ctr">
            <a:normAutofit lnSpcReduction="10000"/>
          </a:bodyPr>
          <a:lstStyle/>
          <a:p>
            <a:r>
              <a:rPr lang="en-GB" sz="1500" dirty="0"/>
              <a:t>Introduction</a:t>
            </a:r>
          </a:p>
        </p:txBody>
      </p:sp>
      <p:sp>
        <p:nvSpPr>
          <p:cNvPr id="58" name="Text Placeholder 2"/>
          <p:cNvSpPr>
            <a:spLocks noGrp="1"/>
          </p:cNvSpPr>
          <p:nvPr>
            <p:ph type="body" sz="quarter" idx="11"/>
          </p:nvPr>
        </p:nvSpPr>
        <p:spPr>
          <a:xfrm>
            <a:off x="4787825" y="2859397"/>
            <a:ext cx="2786236" cy="295275"/>
          </a:xfrm>
          <a:noFill/>
        </p:spPr>
        <p:txBody>
          <a:bodyPr anchor="ctr">
            <a:normAutofit lnSpcReduction="10000"/>
          </a:bodyPr>
          <a:lstStyle/>
          <a:p>
            <a:r>
              <a:rPr lang="en-GB" sz="1500" dirty="0"/>
              <a:t>Methodology</a:t>
            </a:r>
          </a:p>
        </p:txBody>
      </p:sp>
      <p:sp>
        <p:nvSpPr>
          <p:cNvPr id="60" name="Text Placeholder 2"/>
          <p:cNvSpPr>
            <a:spLocks noGrp="1"/>
          </p:cNvSpPr>
          <p:nvPr>
            <p:ph type="body" sz="quarter" idx="11"/>
          </p:nvPr>
        </p:nvSpPr>
        <p:spPr>
          <a:xfrm>
            <a:off x="5137805" y="3442168"/>
            <a:ext cx="2564434" cy="295275"/>
          </a:xfrm>
          <a:noFill/>
        </p:spPr>
        <p:txBody>
          <a:bodyPr anchor="ctr">
            <a:normAutofit lnSpcReduction="10000"/>
          </a:bodyPr>
          <a:lstStyle/>
          <a:p>
            <a:r>
              <a:rPr lang="en-GB" sz="1500" dirty="0"/>
              <a:t>Results</a:t>
            </a:r>
            <a:r>
              <a:rPr lang="en-GB" sz="1500" dirty="0" smtClean="0"/>
              <a:t> </a:t>
            </a:r>
            <a:endParaRPr lang="en-GB" sz="1500" dirty="0"/>
          </a:p>
        </p:txBody>
      </p:sp>
      <p:sp>
        <p:nvSpPr>
          <p:cNvPr id="62" name="Text Placeholder 2"/>
          <p:cNvSpPr>
            <a:spLocks noGrp="1"/>
          </p:cNvSpPr>
          <p:nvPr>
            <p:ph type="body" sz="quarter" idx="11"/>
          </p:nvPr>
        </p:nvSpPr>
        <p:spPr>
          <a:xfrm>
            <a:off x="5860212" y="4613137"/>
            <a:ext cx="2786236" cy="295275"/>
          </a:xfrm>
          <a:noFill/>
        </p:spPr>
        <p:txBody>
          <a:bodyPr anchor="ctr">
            <a:noAutofit/>
          </a:bodyPr>
          <a:lstStyle/>
          <a:p>
            <a:r>
              <a:rPr lang="en-GB" sz="1500" dirty="0" smtClean="0"/>
              <a:t>Recommendations</a:t>
            </a:r>
            <a:endParaRPr lang="en-GB" sz="1500" dirty="0"/>
          </a:p>
        </p:txBody>
      </p:sp>
      <p:grpSp>
        <p:nvGrpSpPr>
          <p:cNvPr id="4" name="Group 3"/>
          <p:cNvGrpSpPr/>
          <p:nvPr/>
        </p:nvGrpSpPr>
        <p:grpSpPr>
          <a:xfrm>
            <a:off x="3558774" y="2299472"/>
            <a:ext cx="808717" cy="237862"/>
            <a:chOff x="3867168" y="3016655"/>
            <a:chExt cx="808717" cy="237862"/>
          </a:xfrm>
        </p:grpSpPr>
        <p:sp>
          <p:nvSpPr>
            <p:cNvPr id="48" name="Shape 1215"/>
            <p:cNvSpPr/>
            <p:nvPr/>
          </p:nvSpPr>
          <p:spPr>
            <a:xfrm>
              <a:off x="3867168" y="30166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TextBox 63"/>
            <p:cNvSpPr txBox="1"/>
            <p:nvPr/>
          </p:nvSpPr>
          <p:spPr>
            <a:xfrm>
              <a:off x="3867168" y="30617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01</a:t>
              </a:r>
              <a:endParaRPr lang="en-GB" sz="900" dirty="0">
                <a:solidFill>
                  <a:schemeClr val="bg1"/>
                </a:solidFill>
                <a:latin typeface="Calibri" panose="020F0502020204030204" pitchFamily="34" charset="0"/>
              </a:endParaRPr>
            </a:p>
          </p:txBody>
        </p:sp>
      </p:grpSp>
      <p:grpSp>
        <p:nvGrpSpPr>
          <p:cNvPr id="5" name="Group 4"/>
          <p:cNvGrpSpPr/>
          <p:nvPr/>
        </p:nvGrpSpPr>
        <p:grpSpPr>
          <a:xfrm>
            <a:off x="4133665" y="3473719"/>
            <a:ext cx="808715" cy="237860"/>
            <a:chOff x="4201918" y="3598063"/>
            <a:chExt cx="808715" cy="237860"/>
          </a:xfrm>
        </p:grpSpPr>
        <p:sp>
          <p:nvSpPr>
            <p:cNvPr id="49" name="Shape 1218"/>
            <p:cNvSpPr/>
            <p:nvPr/>
          </p:nvSpPr>
          <p:spPr>
            <a:xfrm>
              <a:off x="4201918" y="3598063"/>
              <a:ext cx="808715" cy="237860"/>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TextBox 64"/>
            <p:cNvSpPr txBox="1"/>
            <p:nvPr/>
          </p:nvSpPr>
          <p:spPr>
            <a:xfrm>
              <a:off x="4201918" y="3644901"/>
              <a:ext cx="808715"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03</a:t>
              </a:r>
              <a:endParaRPr lang="en-GB" sz="900" dirty="0">
                <a:solidFill>
                  <a:schemeClr val="bg1"/>
                </a:solidFill>
                <a:latin typeface="Calibri" panose="020F0502020204030204" pitchFamily="34" charset="0"/>
              </a:endParaRPr>
            </a:p>
          </p:txBody>
        </p:sp>
      </p:grpSp>
      <p:grpSp>
        <p:nvGrpSpPr>
          <p:cNvPr id="8" name="Group 7"/>
          <p:cNvGrpSpPr/>
          <p:nvPr/>
        </p:nvGrpSpPr>
        <p:grpSpPr>
          <a:xfrm>
            <a:off x="4508201" y="4058626"/>
            <a:ext cx="808709" cy="237863"/>
            <a:chOff x="4538023" y="4179470"/>
            <a:chExt cx="808709" cy="237863"/>
          </a:xfrm>
        </p:grpSpPr>
        <p:sp>
          <p:nvSpPr>
            <p:cNvPr id="50" name="Shape 1221"/>
            <p:cNvSpPr/>
            <p:nvPr/>
          </p:nvSpPr>
          <p:spPr>
            <a:xfrm>
              <a:off x="4538023" y="4179470"/>
              <a:ext cx="808709"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6" name="TextBox 65"/>
            <p:cNvSpPr txBox="1"/>
            <p:nvPr/>
          </p:nvSpPr>
          <p:spPr>
            <a:xfrm>
              <a:off x="4538023" y="4232326"/>
              <a:ext cx="808709"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04</a:t>
              </a:r>
              <a:endParaRPr lang="en-GB" sz="900" dirty="0">
                <a:solidFill>
                  <a:schemeClr val="bg1"/>
                </a:solidFill>
                <a:latin typeface="Calibri" panose="020F0502020204030204" pitchFamily="34" charset="0"/>
              </a:endParaRPr>
            </a:p>
          </p:txBody>
        </p:sp>
      </p:grpSp>
      <p:grpSp>
        <p:nvGrpSpPr>
          <p:cNvPr id="9" name="Group 8"/>
          <p:cNvGrpSpPr/>
          <p:nvPr/>
        </p:nvGrpSpPr>
        <p:grpSpPr>
          <a:xfrm>
            <a:off x="4882919" y="4637578"/>
            <a:ext cx="808714" cy="237863"/>
            <a:chOff x="4874128" y="4760878"/>
            <a:chExt cx="808714" cy="237863"/>
          </a:xfrm>
        </p:grpSpPr>
        <p:sp>
          <p:nvSpPr>
            <p:cNvPr id="51" name="Shape 1224"/>
            <p:cNvSpPr/>
            <p:nvPr/>
          </p:nvSpPr>
          <p:spPr>
            <a:xfrm>
              <a:off x="4874128" y="4760878"/>
              <a:ext cx="808714"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7" name="TextBox 66"/>
            <p:cNvSpPr txBox="1"/>
            <p:nvPr/>
          </p:nvSpPr>
          <p:spPr>
            <a:xfrm>
              <a:off x="4874128" y="4810559"/>
              <a:ext cx="808714"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05</a:t>
              </a:r>
              <a:endParaRPr lang="en-GB" sz="900" dirty="0">
                <a:solidFill>
                  <a:schemeClr val="bg1"/>
                </a:solidFill>
                <a:latin typeface="Calibri" panose="020F0502020204030204" pitchFamily="34" charset="0"/>
              </a:endParaRPr>
            </a:p>
          </p:txBody>
        </p:sp>
      </p:grpSp>
      <p:grpSp>
        <p:nvGrpSpPr>
          <p:cNvPr id="3" name="Group 2"/>
          <p:cNvGrpSpPr/>
          <p:nvPr/>
        </p:nvGrpSpPr>
        <p:grpSpPr>
          <a:xfrm>
            <a:off x="3852685" y="2892161"/>
            <a:ext cx="808717" cy="237862"/>
            <a:chOff x="4019568" y="3169055"/>
            <a:chExt cx="808717" cy="237862"/>
          </a:xfrm>
        </p:grpSpPr>
        <p:sp>
          <p:nvSpPr>
            <p:cNvPr id="27" name="Shape 1215"/>
            <p:cNvSpPr/>
            <p:nvPr/>
          </p:nvSpPr>
          <p:spPr>
            <a:xfrm>
              <a:off x="4019568" y="31690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8" name="TextBox 27"/>
            <p:cNvSpPr txBox="1"/>
            <p:nvPr/>
          </p:nvSpPr>
          <p:spPr>
            <a:xfrm>
              <a:off x="4019568" y="32141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02</a:t>
              </a:r>
              <a:endParaRPr lang="en-GB" sz="900" dirty="0">
                <a:solidFill>
                  <a:schemeClr val="bg1"/>
                </a:solidFill>
                <a:latin typeface="Calibri" panose="020F0502020204030204" pitchFamily="34" charset="0"/>
              </a:endParaRPr>
            </a:p>
          </p:txBody>
        </p:sp>
      </p:grpSp>
      <p:sp>
        <p:nvSpPr>
          <p:cNvPr id="35" name="Text Placeholder 2"/>
          <p:cNvSpPr>
            <a:spLocks noGrp="1"/>
          </p:cNvSpPr>
          <p:nvPr>
            <p:ph type="body" sz="quarter" idx="11"/>
          </p:nvPr>
        </p:nvSpPr>
        <p:spPr>
          <a:xfrm>
            <a:off x="5458360" y="4012606"/>
            <a:ext cx="2564434" cy="295275"/>
          </a:xfrm>
          <a:noFill/>
        </p:spPr>
        <p:txBody>
          <a:bodyPr anchor="ctr">
            <a:normAutofit lnSpcReduction="10000"/>
          </a:bodyPr>
          <a:lstStyle/>
          <a:p>
            <a:r>
              <a:rPr lang="en-GB" sz="1500" dirty="0"/>
              <a:t>Conclusion</a:t>
            </a:r>
          </a:p>
        </p:txBody>
      </p:sp>
    </p:spTree>
    <p:extLst>
      <p:ext uri="{BB962C8B-B14F-4D97-AF65-F5344CB8AC3E}">
        <p14:creationId xmlns:p14="http://schemas.microsoft.com/office/powerpoint/2010/main" val="70438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xEl>
                                              <p:pRg st="0" end="0"/>
                                            </p:txEl>
                                          </p:spTgt>
                                        </p:tgtEl>
                                        <p:attrNameLst>
                                          <p:attrName>style.visibility</p:attrName>
                                        </p:attrNameLst>
                                      </p:cBhvr>
                                      <p:to>
                                        <p:strVal val="visible"/>
                                      </p:to>
                                    </p:set>
                                    <p:animEffect transition="in" filter="fade">
                                      <p:cBhvr>
                                        <p:cTn id="14" dur="500"/>
                                        <p:tgtEl>
                                          <p:spTgt spid="56">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xEl>
                                              <p:pRg st="0" end="0"/>
                                            </p:txEl>
                                          </p:spTgt>
                                        </p:tgtEl>
                                        <p:attrNameLst>
                                          <p:attrName>style.visibility</p:attrName>
                                        </p:attrNameLst>
                                      </p:cBhvr>
                                      <p:to>
                                        <p:strVal val="visible"/>
                                      </p:to>
                                    </p:set>
                                    <p:animEffect transition="in" filter="fade">
                                      <p:cBhvr>
                                        <p:cTn id="21" dur="500"/>
                                        <p:tgtEl>
                                          <p:spTgt spid="58">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xEl>
                                              <p:pRg st="0" end="0"/>
                                            </p:txEl>
                                          </p:spTgt>
                                        </p:tgtEl>
                                        <p:attrNameLst>
                                          <p:attrName>style.visibility</p:attrName>
                                        </p:attrNameLst>
                                      </p:cBhvr>
                                      <p:to>
                                        <p:strVal val="visible"/>
                                      </p:to>
                                    </p:set>
                                    <p:animEffect transition="in" filter="fade">
                                      <p:cBhvr>
                                        <p:cTn id="28" dur="500"/>
                                        <p:tgtEl>
                                          <p:spTgt spid="60">
                                            <p:txEl>
                                              <p:pRg st="0" end="0"/>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xEl>
                                              <p:pRg st="0" end="0"/>
                                            </p:txEl>
                                          </p:spTgt>
                                        </p:tgtEl>
                                        <p:attrNameLst>
                                          <p:attrName>style.visibility</p:attrName>
                                        </p:attrNameLst>
                                      </p:cBhvr>
                                      <p:to>
                                        <p:strVal val="visible"/>
                                      </p:to>
                                    </p:set>
                                    <p:animEffect transition="in" filter="fade">
                                      <p:cBhvr>
                                        <p:cTn id="35" dur="500"/>
                                        <p:tgtEl>
                                          <p:spTgt spid="35">
                                            <p:txEl>
                                              <p:pRg st="0" end="0"/>
                                            </p:txEl>
                                          </p:spTgt>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2">
                                            <p:txEl>
                                              <p:pRg st="0" end="0"/>
                                            </p:txEl>
                                          </p:spTgt>
                                        </p:tgtEl>
                                        <p:attrNameLst>
                                          <p:attrName>style.visibility</p:attrName>
                                        </p:attrNameLst>
                                      </p:cBhvr>
                                      <p:to>
                                        <p:strVal val="visible"/>
                                      </p:to>
                                    </p:set>
                                    <p:animEffect transition="in" filter="fade">
                                      <p:cBhvr>
                                        <p:cTn id="42" dur="5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6" grpId="0" build="p"/>
      <p:bldP spid="58" grpId="0" build="p"/>
      <p:bldP spid="60" grpId="0" build="p"/>
      <p:bldP spid="62" grpId="0" build="p"/>
      <p:bldP spid="3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9"/>
          <p:cNvSpPr/>
          <p:nvPr/>
        </p:nvSpPr>
        <p:spPr>
          <a:xfrm>
            <a:off x="800099" y="-9813"/>
            <a:ext cx="7543801" cy="4547220"/>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1120845" y="911908"/>
            <a:ext cx="6902307" cy="1033103"/>
          </a:xfrm>
          <a:prstGeom prst="rect">
            <a:avLst/>
          </a:prstGeom>
          <a:noFill/>
        </p:spPr>
        <p:txBody>
          <a:bodyPr wrap="square" lIns="0" tIns="0" rIns="0" bIns="0" rtlCol="0">
            <a:spAutoFit/>
          </a:bodyPr>
          <a:lstStyle/>
          <a:p>
            <a:pPr algn="ctr">
              <a:lnSpc>
                <a:spcPts val="4000"/>
              </a:lnSpc>
            </a:pPr>
            <a:r>
              <a:rPr lang="en-GB" sz="4000" dirty="0" smtClean="0">
                <a:solidFill>
                  <a:schemeClr val="bg1"/>
                </a:solidFill>
                <a:latin typeface="Calibri Light" panose="020F0302020204030204" pitchFamily="34" charset="0"/>
              </a:rPr>
              <a:t>Create Possible Sites for Building Nearshore Fish Corrals </a:t>
            </a:r>
            <a:endParaRPr lang="en-GB" sz="4000" dirty="0">
              <a:solidFill>
                <a:schemeClr val="bg1"/>
              </a:solidFill>
              <a:latin typeface="Calibri Light" panose="020F0302020204030204" pitchFamily="34" charset="0"/>
            </a:endParaRPr>
          </a:p>
        </p:txBody>
      </p:sp>
      <p:sp>
        <p:nvSpPr>
          <p:cNvPr id="11" name="TextBox 10"/>
          <p:cNvSpPr txBox="1"/>
          <p:nvPr/>
        </p:nvSpPr>
        <p:spPr>
          <a:xfrm>
            <a:off x="2742102" y="3071916"/>
            <a:ext cx="3659791" cy="307777"/>
          </a:xfrm>
          <a:prstGeom prst="rect">
            <a:avLst/>
          </a:prstGeom>
          <a:noFill/>
        </p:spPr>
        <p:txBody>
          <a:bodyPr wrap="square" lIns="0" tIns="0" rIns="0" bIns="0" rtlCol="0">
            <a:spAutoFit/>
          </a:bodyPr>
          <a:lstStyle/>
          <a:p>
            <a:pPr algn="ctr"/>
            <a:r>
              <a:rPr lang="en-GB" sz="2000" b="1" dirty="0" smtClean="0">
                <a:solidFill>
                  <a:schemeClr val="bg1"/>
                </a:solidFill>
                <a:latin typeface="Calibri" panose="020F0502020204030204" pitchFamily="34" charset="0"/>
              </a:rPr>
              <a:t>What do we want to achieve?</a:t>
            </a:r>
            <a:endParaRPr lang="en-GB" sz="2000" b="1" dirty="0">
              <a:solidFill>
                <a:schemeClr val="bg1"/>
              </a:solidFill>
              <a:latin typeface="Calibri" panose="020F0502020204030204" pitchFamily="34" charset="0"/>
            </a:endParaRPr>
          </a:p>
        </p:txBody>
      </p:sp>
      <p:sp>
        <p:nvSpPr>
          <p:cNvPr id="12" name="TextBox 11"/>
          <p:cNvSpPr txBox="1"/>
          <p:nvPr/>
        </p:nvSpPr>
        <p:spPr>
          <a:xfrm>
            <a:off x="3204667" y="3327302"/>
            <a:ext cx="2738823" cy="153888"/>
          </a:xfrm>
          <a:prstGeom prst="rect">
            <a:avLst/>
          </a:prstGeom>
          <a:noFill/>
        </p:spPr>
        <p:txBody>
          <a:bodyPr wrap="square" lIns="0" tIns="0" rIns="0" bIns="0" rtlCol="0">
            <a:spAutoFit/>
          </a:bodyPr>
          <a:lstStyle/>
          <a:p>
            <a:pPr algn="ctr"/>
            <a:r>
              <a:rPr lang="en-GB" sz="1000" dirty="0" smtClean="0">
                <a:solidFill>
                  <a:schemeClr val="bg1"/>
                </a:solidFill>
                <a:latin typeface="Calibri" panose="020F0502020204030204" pitchFamily="34" charset="0"/>
              </a:rPr>
              <a:t>Introduction</a:t>
            </a:r>
            <a:endParaRPr lang="en-GB" sz="1000" dirty="0">
              <a:solidFill>
                <a:schemeClr val="bg1"/>
              </a:solidFill>
              <a:latin typeface="Calibri" panose="020F0502020204030204" pitchFamily="34" charset="0"/>
            </a:endParaRPr>
          </a:p>
        </p:txBody>
      </p:sp>
      <p:pic>
        <p:nvPicPr>
          <p:cNvPr id="2" name="Picture 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30199" b="15720"/>
          <a:stretch/>
        </p:blipFill>
        <p:spPr>
          <a:xfrm>
            <a:off x="800099" y="3720230"/>
            <a:ext cx="7543801" cy="2292262"/>
          </a:xfrm>
          <a:prstGeom prst="rect">
            <a:avLst/>
          </a:prstGeom>
        </p:spPr>
      </p:pic>
    </p:spTree>
    <p:extLst>
      <p:ext uri="{BB962C8B-B14F-4D97-AF65-F5344CB8AC3E}">
        <p14:creationId xmlns:p14="http://schemas.microsoft.com/office/powerpoint/2010/main" val="352874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trips(downRigh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4</a:t>
            </a:r>
            <a:endParaRPr lang="en-GB" sz="1200" b="1" dirty="0"/>
          </a:p>
        </p:txBody>
      </p:sp>
      <p:grpSp>
        <p:nvGrpSpPr>
          <p:cNvPr id="13" name="Group 12"/>
          <p:cNvGrpSpPr/>
          <p:nvPr/>
        </p:nvGrpSpPr>
        <p:grpSpPr>
          <a:xfrm>
            <a:off x="1524329" y="2079320"/>
            <a:ext cx="2658110" cy="4024630"/>
            <a:chOff x="0" y="0"/>
            <a:chExt cx="2658110" cy="4024630"/>
          </a:xfrm>
        </p:grpSpPr>
        <p:pic>
          <p:nvPicPr>
            <p:cNvPr id="18" name="Picture 17"/>
            <p:cNvPicPr>
              <a:picLocks noChangeAspect="1"/>
            </p:cNvPicPr>
            <p:nvPr/>
          </p:nvPicPr>
          <p:blipFill>
            <a:blip r:embed="rId2"/>
            <a:stretch>
              <a:fillRect/>
            </a:stretch>
          </p:blipFill>
          <p:spPr>
            <a:xfrm>
              <a:off x="0" y="0"/>
              <a:ext cx="2658110" cy="4024630"/>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sp>
          <p:nvSpPr>
            <p:cNvPr id="19" name="Rectangle 18"/>
            <p:cNvSpPr/>
            <p:nvPr/>
          </p:nvSpPr>
          <p:spPr>
            <a:xfrm>
              <a:off x="1419225" y="2238375"/>
              <a:ext cx="556592" cy="69971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0" name="Picture 19"/>
            <p:cNvPicPr>
              <a:picLocks noChangeAspect="1"/>
            </p:cNvPicPr>
            <p:nvPr/>
          </p:nvPicPr>
          <p:blipFill>
            <a:blip r:embed="rId3"/>
            <a:stretch>
              <a:fillRect/>
            </a:stretch>
          </p:blipFill>
          <p:spPr>
            <a:xfrm>
              <a:off x="28575" y="3600450"/>
              <a:ext cx="781050" cy="161925"/>
            </a:xfrm>
            <a:prstGeom prst="rect">
              <a:avLst/>
            </a:prstGeom>
          </p:spPr>
        </p:pic>
        <p:pic>
          <p:nvPicPr>
            <p:cNvPr id="21" name="Picture 20"/>
            <p:cNvPicPr>
              <a:picLocks noChangeAspect="1"/>
            </p:cNvPicPr>
            <p:nvPr/>
          </p:nvPicPr>
          <p:blipFill>
            <a:blip r:embed="rId4"/>
            <a:stretch>
              <a:fillRect/>
            </a:stretch>
          </p:blipFill>
          <p:spPr>
            <a:xfrm>
              <a:off x="19050" y="3752850"/>
              <a:ext cx="971550" cy="190500"/>
            </a:xfrm>
            <a:prstGeom prst="rect">
              <a:avLst/>
            </a:prstGeom>
          </p:spPr>
        </p:pic>
      </p:grpSp>
      <p:grpSp>
        <p:nvGrpSpPr>
          <p:cNvPr id="14" name="Group 13"/>
          <p:cNvGrpSpPr/>
          <p:nvPr/>
        </p:nvGrpSpPr>
        <p:grpSpPr>
          <a:xfrm>
            <a:off x="4609195" y="2079320"/>
            <a:ext cx="3106420" cy="4016375"/>
            <a:chOff x="0" y="0"/>
            <a:chExt cx="3106420" cy="4016375"/>
          </a:xfrm>
        </p:grpSpPr>
        <p:pic>
          <p:nvPicPr>
            <p:cNvPr id="15" name="Picture 14"/>
            <p:cNvPicPr>
              <a:picLocks noChangeAspect="1"/>
            </p:cNvPicPr>
            <p:nvPr/>
          </p:nvPicPr>
          <p:blipFill>
            <a:blip r:embed="rId5"/>
            <a:stretch>
              <a:fillRect/>
            </a:stretch>
          </p:blipFill>
          <p:spPr>
            <a:xfrm>
              <a:off x="0" y="0"/>
              <a:ext cx="3106420" cy="4016375"/>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16" name="Picture 15"/>
            <p:cNvPicPr>
              <a:picLocks noChangeAspect="1"/>
            </p:cNvPicPr>
            <p:nvPr/>
          </p:nvPicPr>
          <p:blipFill>
            <a:blip r:embed="rId3"/>
            <a:stretch>
              <a:fillRect/>
            </a:stretch>
          </p:blipFill>
          <p:spPr>
            <a:xfrm>
              <a:off x="66675" y="3590925"/>
              <a:ext cx="781050" cy="161925"/>
            </a:xfrm>
            <a:prstGeom prst="rect">
              <a:avLst/>
            </a:prstGeom>
          </p:spPr>
        </p:pic>
        <p:pic>
          <p:nvPicPr>
            <p:cNvPr id="17" name="Picture 16"/>
            <p:cNvPicPr>
              <a:picLocks noChangeAspect="1"/>
            </p:cNvPicPr>
            <p:nvPr/>
          </p:nvPicPr>
          <p:blipFill>
            <a:blip r:embed="rId4"/>
            <a:stretch>
              <a:fillRect/>
            </a:stretch>
          </p:blipFill>
          <p:spPr>
            <a:xfrm>
              <a:off x="57150" y="3743325"/>
              <a:ext cx="971550" cy="190500"/>
            </a:xfrm>
            <a:prstGeom prst="rect">
              <a:avLst/>
            </a:prstGeom>
          </p:spPr>
        </p:pic>
      </p:grpSp>
      <p:pic>
        <p:nvPicPr>
          <p:cNvPr id="23" name="Picture 22"/>
          <p:cNvPicPr>
            <a:picLocks noChangeAspect="1"/>
          </p:cNvPicPr>
          <p:nvPr/>
        </p:nvPicPr>
        <p:blipFill rotWithShape="1">
          <a:blip r:embed="rId6" cstate="print">
            <a:duotone>
              <a:prstClr val="black"/>
              <a:schemeClr val="accent1">
                <a:tint val="45000"/>
                <a:satMod val="400000"/>
              </a:schemeClr>
            </a:duotone>
            <a:extLst>
              <a:ext uri="{28A0092B-C50C-407E-A947-70E740481C1C}">
                <a14:useLocalDpi xmlns:a14="http://schemas.microsoft.com/office/drawing/2010/main" val="0"/>
              </a:ext>
            </a:extLst>
          </a:blip>
          <a:srcRect l="272" t="46720" r="1424" b="15721"/>
          <a:stretch/>
        </p:blipFill>
        <p:spPr>
          <a:xfrm>
            <a:off x="-82771" y="-7973"/>
            <a:ext cx="9323747" cy="2001431"/>
          </a:xfrm>
          <a:prstGeom prst="rect">
            <a:avLst/>
          </a:prstGeom>
          <a:ln>
            <a:noFill/>
          </a:ln>
        </p:spPr>
      </p:pic>
      <p:sp>
        <p:nvSpPr>
          <p:cNvPr id="24" name="Title 1"/>
          <p:cNvSpPr>
            <a:spLocks noGrp="1"/>
          </p:cNvSpPr>
          <p:nvPr>
            <p:ph type="ctrTitle"/>
          </p:nvPr>
        </p:nvSpPr>
        <p:spPr>
          <a:xfrm>
            <a:off x="700080" y="208083"/>
            <a:ext cx="7758044" cy="746277"/>
          </a:xfrm>
        </p:spPr>
        <p:txBody>
          <a:bodyPr/>
          <a:lstStyle/>
          <a:p>
            <a:pPr lvl="0" algn="ctr"/>
            <a:r>
              <a:rPr lang="en-GB" dirty="0" smtClean="0">
                <a:solidFill>
                  <a:schemeClr val="bg1"/>
                </a:solidFill>
              </a:rPr>
              <a:t>Study Site</a:t>
            </a:r>
            <a:endParaRPr lang="en-GB" sz="3600" dirty="0">
              <a:solidFill>
                <a:schemeClr val="bg1"/>
              </a:solidFill>
            </a:endParaRPr>
          </a:p>
        </p:txBody>
      </p:sp>
      <p:sp>
        <p:nvSpPr>
          <p:cNvPr id="25" name="TextBox 24"/>
          <p:cNvSpPr txBox="1"/>
          <p:nvPr/>
        </p:nvSpPr>
        <p:spPr>
          <a:xfrm>
            <a:off x="2531317" y="831444"/>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Negros Island</a:t>
            </a:r>
            <a:endParaRPr lang="en-GB" sz="1500" dirty="0">
              <a:solidFill>
                <a:schemeClr val="bg1"/>
              </a:solidFill>
              <a:latin typeface="Calibri Light" panose="020F0302020204030204" pitchFamily="34" charset="0"/>
            </a:endParaRPr>
          </a:p>
        </p:txBody>
      </p:sp>
      <p:cxnSp>
        <p:nvCxnSpPr>
          <p:cNvPr id="10" name="Straight Connector 9"/>
          <p:cNvCxnSpPr/>
          <p:nvPr/>
        </p:nvCxnSpPr>
        <p:spPr>
          <a:xfrm flipH="1">
            <a:off x="6280150" y="4064000"/>
            <a:ext cx="260350" cy="635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5822950" y="4127500"/>
            <a:ext cx="457200" cy="109220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2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Scale>
                                      <p:cBhvr>
                                        <p:cTn id="7"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4"/>
                                        </p:tgtEl>
                                        <p:attrNameLst>
                                          <p:attrName>ppt_x</p:attrName>
                                          <p:attrName>ppt_y</p:attrName>
                                        </p:attrNameLst>
                                      </p:cBhvr>
                                    </p:animMotion>
                                    <p:animEffect transition="in" filter="fade">
                                      <p:cBhvr>
                                        <p:cTn id="9" dur="1000"/>
                                        <p:tgtEl>
                                          <p:spTgt spid="14"/>
                                        </p:tgtEl>
                                      </p:cBhvr>
                                    </p:animEffect>
                                  </p:childTnLst>
                                </p:cTn>
                              </p:par>
                              <p:par>
                                <p:cTn id="10" presetID="5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Scale>
                                      <p:cBhvr>
                                        <p:cTn id="12"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3"/>
                                        </p:tgtEl>
                                        <p:attrNameLst>
                                          <p:attrName>ppt_x</p:attrName>
                                          <p:attrName>ppt_y</p:attrName>
                                        </p:attrNameLst>
                                      </p:cBhvr>
                                    </p:animMotion>
                                    <p:animEffect transition="in" filter="fade">
                                      <p:cBhvr>
                                        <p:cTn id="14" dur="10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537026" y="0"/>
            <a:ext cx="10011763" cy="6858000"/>
          </a:xfrm>
          <a:prstGeom prst="rect">
            <a:avLst/>
          </a:prstGeom>
        </p:spPr>
      </p:pic>
      <p:grpSp>
        <p:nvGrpSpPr>
          <p:cNvPr id="37" name="Group 36"/>
          <p:cNvGrpSpPr/>
          <p:nvPr/>
        </p:nvGrpSpPr>
        <p:grpSpPr>
          <a:xfrm>
            <a:off x="3049322" y="4856435"/>
            <a:ext cx="3091247" cy="1876792"/>
            <a:chOff x="3011873" y="2490604"/>
            <a:chExt cx="3091247" cy="1876792"/>
          </a:xfrm>
        </p:grpSpPr>
        <p:sp>
          <p:nvSpPr>
            <p:cNvPr id="10" name="Shape 97"/>
            <p:cNvSpPr/>
            <p:nvPr/>
          </p:nvSpPr>
          <p:spPr>
            <a:xfrm>
              <a:off x="3619101" y="2490604"/>
              <a:ext cx="1876792" cy="18767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011873" y="3178739"/>
              <a:ext cx="3091247" cy="500522"/>
            </a:xfrm>
            <a:prstGeom prst="rect">
              <a:avLst/>
            </a:prstGeom>
            <a:noFill/>
          </p:spPr>
          <p:txBody>
            <a:bodyPr wrap="square" lIns="0" tIns="0" rIns="0" bIns="0" rtlCol="0">
              <a:spAutoFit/>
            </a:bodyPr>
            <a:lstStyle/>
            <a:p>
              <a:pPr algn="ctr">
                <a:lnSpc>
                  <a:spcPts val="4500"/>
                </a:lnSpc>
              </a:pPr>
              <a:r>
                <a:rPr lang="en-GB" sz="2000" dirty="0" smtClean="0">
                  <a:solidFill>
                    <a:schemeClr val="bg1"/>
                  </a:solidFill>
                  <a:latin typeface="Calibri Light" panose="020F0302020204030204" pitchFamily="34" charset="0"/>
                </a:rPr>
                <a:t>Fish Corral</a:t>
              </a:r>
              <a:endParaRPr lang="en-GB" sz="1100" dirty="0">
                <a:solidFill>
                  <a:schemeClr val="bg1"/>
                </a:solidFill>
                <a:latin typeface="Calibri Light" panose="020F0302020204030204" pitchFamily="34" charset="0"/>
              </a:endParaRPr>
            </a:p>
          </p:txBody>
        </p:sp>
      </p:grpSp>
    </p:spTree>
    <p:extLst>
      <p:ext uri="{BB962C8B-B14F-4D97-AF65-F5344CB8AC3E}">
        <p14:creationId xmlns:p14="http://schemas.microsoft.com/office/powerpoint/2010/main" val="253928582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1000"/>
                                        <p:tgtEl>
                                          <p:spTgt spid="37"/>
                                        </p:tgtEl>
                                      </p:cBhvr>
                                    </p:animEffect>
                                    <p:anim calcmode="lin" valueType="num">
                                      <p:cBhvr>
                                        <p:cTn id="8" dur="1000" fill="hold"/>
                                        <p:tgtEl>
                                          <p:spTgt spid="37"/>
                                        </p:tgtEl>
                                        <p:attrNameLst>
                                          <p:attrName>ppt_x</p:attrName>
                                        </p:attrNameLst>
                                      </p:cBhvr>
                                      <p:tavLst>
                                        <p:tav tm="0">
                                          <p:val>
                                            <p:strVal val="#ppt_x"/>
                                          </p:val>
                                        </p:tav>
                                        <p:tav tm="100000">
                                          <p:val>
                                            <p:strVal val="#ppt_x"/>
                                          </p:val>
                                        </p:tav>
                                      </p:tavLst>
                                    </p:anim>
                                    <p:anim calcmode="lin" valueType="num">
                                      <p:cBhvr>
                                        <p:cTn id="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11100" t="21344" r="16239" b="3339"/>
          <a:stretch/>
        </p:blipFill>
        <p:spPr>
          <a:xfrm>
            <a:off x="-1" y="725714"/>
            <a:ext cx="9216572" cy="5367559"/>
          </a:xfrm>
          <a:prstGeom prst="rect">
            <a:avLst/>
          </a:prstGeom>
        </p:spPr>
      </p:pic>
      <p:sp>
        <p:nvSpPr>
          <p:cNvPr id="3" name="Oval 2"/>
          <p:cNvSpPr/>
          <p:nvPr/>
        </p:nvSpPr>
        <p:spPr>
          <a:xfrm>
            <a:off x="2739570" y="1563983"/>
            <a:ext cx="3737430" cy="3737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93028" y="3144157"/>
            <a:ext cx="3511402"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Methodology</a:t>
            </a:r>
            <a:endParaRPr lang="en-GB" sz="2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87490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a:duotone>
              <a:prstClr val="black"/>
              <a:schemeClr val="accent1">
                <a:tint val="45000"/>
                <a:satMod val="400000"/>
              </a:schemeClr>
            </a:duotone>
          </a:blip>
          <a:srcRect t="20917"/>
          <a:stretch/>
        </p:blipFill>
        <p:spPr>
          <a:xfrm>
            <a:off x="6700453" y="4711369"/>
            <a:ext cx="1862568" cy="1188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0" name="Title 1"/>
          <p:cNvSpPr>
            <a:spLocks noGrp="1"/>
          </p:cNvSpPr>
          <p:nvPr>
            <p:ph type="ctrTitle"/>
          </p:nvPr>
        </p:nvSpPr>
        <p:spPr>
          <a:xfrm>
            <a:off x="700081" y="413088"/>
            <a:ext cx="7758044" cy="746277"/>
          </a:xfrm>
        </p:spPr>
        <p:txBody>
          <a:bodyPr/>
          <a:lstStyle/>
          <a:p>
            <a:pPr lvl="0" algn="ctr"/>
            <a:r>
              <a:rPr lang="en-GB" dirty="0" smtClean="0"/>
              <a:t>Workflow</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7</a:t>
            </a:r>
            <a:endParaRPr lang="en-GB" sz="1200" b="1" dirty="0"/>
          </a:p>
        </p:txBody>
      </p:sp>
      <p:sp>
        <p:nvSpPr>
          <p:cNvPr id="14" name="Shape 1815"/>
          <p:cNvSpPr/>
          <p:nvPr/>
        </p:nvSpPr>
        <p:spPr>
          <a:xfrm>
            <a:off x="0" y="3851777"/>
            <a:ext cx="9144000" cy="95322"/>
          </a:xfrm>
          <a:prstGeom prst="rect">
            <a:avLst/>
          </a:prstGeom>
          <a:solidFill>
            <a:srgbClr val="F1F1F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grpSp>
        <p:nvGrpSpPr>
          <p:cNvPr id="15" name="Group 1818"/>
          <p:cNvGrpSpPr/>
          <p:nvPr/>
        </p:nvGrpSpPr>
        <p:grpSpPr>
          <a:xfrm>
            <a:off x="787775" y="3124816"/>
            <a:ext cx="1767239" cy="556049"/>
            <a:chOff x="0" y="0"/>
            <a:chExt cx="4153686" cy="1306925"/>
          </a:xfrm>
        </p:grpSpPr>
        <p:sp>
          <p:nvSpPr>
            <p:cNvPr id="16" name="Shape 1816"/>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 name="Shape 1817"/>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18" name="Shape 1819"/>
          <p:cNvSpPr/>
          <p:nvPr/>
        </p:nvSpPr>
        <p:spPr>
          <a:xfrm>
            <a:off x="1453849"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1822"/>
          <p:cNvSpPr/>
          <p:nvPr/>
        </p:nvSpPr>
        <p:spPr>
          <a:xfrm>
            <a:off x="4372334" y="3851777"/>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0" name="Group 1825"/>
          <p:cNvGrpSpPr/>
          <p:nvPr/>
        </p:nvGrpSpPr>
        <p:grpSpPr>
          <a:xfrm rot="10800000" flipH="1">
            <a:off x="3715699" y="4122936"/>
            <a:ext cx="1767240" cy="556049"/>
            <a:chOff x="0" y="0"/>
            <a:chExt cx="4153686" cy="1306925"/>
          </a:xfrm>
        </p:grpSpPr>
        <p:sp>
          <p:nvSpPr>
            <p:cNvPr id="21" name="Shape 1823"/>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1824"/>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3" name="Group 1830"/>
          <p:cNvGrpSpPr/>
          <p:nvPr/>
        </p:nvGrpSpPr>
        <p:grpSpPr>
          <a:xfrm>
            <a:off x="6613489" y="3124816"/>
            <a:ext cx="1767239" cy="556049"/>
            <a:chOff x="0" y="0"/>
            <a:chExt cx="4153686" cy="1306925"/>
          </a:xfrm>
        </p:grpSpPr>
        <p:sp>
          <p:nvSpPr>
            <p:cNvPr id="24" name="Shape 1828"/>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1829"/>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6" name="Shape 1831"/>
          <p:cNvSpPr/>
          <p:nvPr/>
        </p:nvSpPr>
        <p:spPr>
          <a:xfrm>
            <a:off x="7279562"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1834"/>
          <p:cNvSpPr/>
          <p:nvPr/>
        </p:nvSpPr>
        <p:spPr>
          <a:xfrm>
            <a:off x="0" y="3851777"/>
            <a:ext cx="1432520"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8" name="Shape 1835"/>
          <p:cNvSpPr/>
          <p:nvPr/>
        </p:nvSpPr>
        <p:spPr>
          <a:xfrm>
            <a:off x="1570499"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9" name="Shape 1836"/>
          <p:cNvSpPr/>
          <p:nvPr/>
        </p:nvSpPr>
        <p:spPr>
          <a:xfrm>
            <a:off x="4479118"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0" name="Shape 1837"/>
          <p:cNvSpPr/>
          <p:nvPr/>
        </p:nvSpPr>
        <p:spPr>
          <a:xfrm>
            <a:off x="7384955" y="3851777"/>
            <a:ext cx="1759045"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1" name="TextBox 30"/>
          <p:cNvSpPr txBox="1"/>
          <p:nvPr/>
        </p:nvSpPr>
        <p:spPr>
          <a:xfrm>
            <a:off x="787775" y="3283848"/>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LiFAR</a:t>
            </a:r>
            <a:r>
              <a:rPr lang="en-GB" sz="800" dirty="0" smtClean="0">
                <a:solidFill>
                  <a:schemeClr val="bg1"/>
                </a:solidFill>
                <a:latin typeface="Kontrapunkt Bob" panose="02000000000000000000" pitchFamily="50" charset="0"/>
              </a:rPr>
              <a:t> Data</a:t>
            </a:r>
            <a:endParaRPr lang="en-GB" sz="800" dirty="0">
              <a:solidFill>
                <a:schemeClr val="bg1"/>
              </a:solidFill>
              <a:latin typeface="Kontrapunkt Bob" panose="02000000000000000000" pitchFamily="50" charset="0"/>
            </a:endParaRPr>
          </a:p>
        </p:txBody>
      </p:sp>
      <p:sp>
        <p:nvSpPr>
          <p:cNvPr id="33" name="TextBox 32"/>
          <p:cNvSpPr txBox="1"/>
          <p:nvPr/>
        </p:nvSpPr>
        <p:spPr>
          <a:xfrm>
            <a:off x="6620177" y="3279432"/>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ArcMAP</a:t>
            </a:r>
            <a:endParaRPr lang="en-GB" sz="800" dirty="0">
              <a:solidFill>
                <a:schemeClr val="bg1"/>
              </a:solidFill>
              <a:latin typeface="Kontrapunkt Bob" panose="02000000000000000000" pitchFamily="50" charset="0"/>
            </a:endParaRPr>
          </a:p>
        </p:txBody>
      </p:sp>
      <p:sp>
        <p:nvSpPr>
          <p:cNvPr id="35" name="TextBox 34"/>
          <p:cNvSpPr txBox="1"/>
          <p:nvPr/>
        </p:nvSpPr>
        <p:spPr>
          <a:xfrm>
            <a:off x="3715699" y="4409450"/>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ArcMAP</a:t>
            </a:r>
            <a:endParaRPr lang="en-GB" sz="800" dirty="0">
              <a:solidFill>
                <a:schemeClr val="bg1"/>
              </a:solidFill>
              <a:latin typeface="Kontrapunkt Bob" panose="02000000000000000000" pitchFamily="50" charset="0"/>
            </a:endParaRPr>
          </a:p>
        </p:txBody>
      </p:sp>
      <p:sp>
        <p:nvSpPr>
          <p:cNvPr id="37" name="TextBox 36"/>
          <p:cNvSpPr txBox="1"/>
          <p:nvPr/>
        </p:nvSpPr>
        <p:spPr>
          <a:xfrm>
            <a:off x="627602" y="4073242"/>
            <a:ext cx="2378520" cy="738664"/>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Using the </a:t>
            </a:r>
            <a:r>
              <a:rPr lang="en-GB" sz="1200" dirty="0" err="1" smtClean="0">
                <a:solidFill>
                  <a:schemeClr val="bg1">
                    <a:lumMod val="50000"/>
                  </a:schemeClr>
                </a:solidFill>
                <a:latin typeface="Aller Light" panose="02000503000000020004" pitchFamily="2" charset="0"/>
              </a:rPr>
              <a:t>LiDAR</a:t>
            </a:r>
            <a:r>
              <a:rPr lang="en-GB" sz="1200" dirty="0" smtClean="0">
                <a:solidFill>
                  <a:schemeClr val="bg1">
                    <a:lumMod val="50000"/>
                  </a:schemeClr>
                </a:solidFill>
                <a:latin typeface="Aller Light" panose="02000503000000020004" pitchFamily="2" charset="0"/>
              </a:rPr>
              <a:t> data, we produce the following </a:t>
            </a:r>
            <a:r>
              <a:rPr lang="en-GB" sz="1200" dirty="0" err="1" smtClean="0">
                <a:solidFill>
                  <a:schemeClr val="bg1">
                    <a:lumMod val="50000"/>
                  </a:schemeClr>
                </a:solidFill>
                <a:latin typeface="Aller Light" panose="02000503000000020004" pitchFamily="2" charset="0"/>
              </a:rPr>
              <a:t>Ratsters</a:t>
            </a:r>
            <a:r>
              <a:rPr lang="en-GB" sz="1200" dirty="0" smtClean="0">
                <a:solidFill>
                  <a:schemeClr val="bg1">
                    <a:lumMod val="50000"/>
                  </a:schemeClr>
                </a:solidFill>
                <a:latin typeface="Aller Light" panose="02000503000000020004" pitchFamily="2" charset="0"/>
              </a:rPr>
              <a:t>: Digital Surface Model and Number of Returns.</a:t>
            </a:r>
            <a:endParaRPr lang="en-GB" sz="1200" dirty="0">
              <a:solidFill>
                <a:schemeClr val="bg1">
                  <a:lumMod val="50000"/>
                </a:schemeClr>
              </a:solidFill>
              <a:latin typeface="Aller Light" panose="02000503000000020004" pitchFamily="2" charset="0"/>
            </a:endParaRPr>
          </a:p>
        </p:txBody>
      </p:sp>
      <p:sp>
        <p:nvSpPr>
          <p:cNvPr id="38" name="TextBox 37"/>
          <p:cNvSpPr txBox="1"/>
          <p:nvPr/>
        </p:nvSpPr>
        <p:spPr>
          <a:xfrm>
            <a:off x="3534751" y="1656191"/>
            <a:ext cx="2378520" cy="369332"/>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In </a:t>
            </a:r>
            <a:r>
              <a:rPr lang="en-GB" sz="1200" dirty="0" err="1" smtClean="0">
                <a:solidFill>
                  <a:schemeClr val="bg1">
                    <a:lumMod val="50000"/>
                  </a:schemeClr>
                </a:solidFill>
                <a:latin typeface="Aller Light" panose="02000503000000020004" pitchFamily="2" charset="0"/>
              </a:rPr>
              <a:t>ArcMap</a:t>
            </a:r>
            <a:r>
              <a:rPr lang="en-GB" sz="1200" dirty="0" smtClean="0">
                <a:solidFill>
                  <a:schemeClr val="bg1">
                    <a:lumMod val="50000"/>
                  </a:schemeClr>
                </a:solidFill>
                <a:latin typeface="Aller Light" panose="02000503000000020004" pitchFamily="2" charset="0"/>
              </a:rPr>
              <a:t>, we create Slope of Slope and </a:t>
            </a:r>
            <a:r>
              <a:rPr lang="en-GB" sz="1200" dirty="0" err="1" smtClean="0">
                <a:solidFill>
                  <a:schemeClr val="bg1">
                    <a:lumMod val="50000"/>
                  </a:schemeClr>
                </a:solidFill>
                <a:latin typeface="Aller Light" panose="02000503000000020004" pitchFamily="2" charset="0"/>
              </a:rPr>
              <a:t>Rugosity</a:t>
            </a:r>
            <a:r>
              <a:rPr lang="en-GB" sz="1200" dirty="0" smtClean="0">
                <a:solidFill>
                  <a:schemeClr val="bg1">
                    <a:lumMod val="50000"/>
                  </a:schemeClr>
                </a:solidFill>
                <a:latin typeface="Aller Light" panose="02000503000000020004" pitchFamily="2" charset="0"/>
              </a:rPr>
              <a:t>. </a:t>
            </a:r>
            <a:endParaRPr lang="en-GB" sz="1200" dirty="0">
              <a:solidFill>
                <a:schemeClr val="bg1">
                  <a:lumMod val="50000"/>
                </a:schemeClr>
              </a:solidFill>
              <a:latin typeface="Aller Light" panose="02000503000000020004" pitchFamily="2" charset="0"/>
            </a:endParaRPr>
          </a:p>
        </p:txBody>
      </p:sp>
      <p:sp>
        <p:nvSpPr>
          <p:cNvPr id="39" name="TextBox 38"/>
          <p:cNvSpPr txBox="1"/>
          <p:nvPr/>
        </p:nvSpPr>
        <p:spPr>
          <a:xfrm>
            <a:off x="6613489" y="4148053"/>
            <a:ext cx="2378520" cy="553998"/>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Using the aforementioned layers, we perform Principal Component Analysis.</a:t>
            </a:r>
          </a:p>
        </p:txBody>
      </p:sp>
      <p:sp>
        <p:nvSpPr>
          <p:cNvPr id="32" name="Text Placeholder 2"/>
          <p:cNvSpPr>
            <a:spLocks noGrp="1"/>
          </p:cNvSpPr>
          <p:nvPr>
            <p:ph type="body" sz="quarter" idx="11"/>
          </p:nvPr>
        </p:nvSpPr>
        <p:spPr>
          <a:xfrm>
            <a:off x="1468768" y="3124815"/>
            <a:ext cx="1086247" cy="424357"/>
          </a:xfrm>
          <a:noFill/>
        </p:spPr>
        <p:txBody>
          <a:bodyPr anchor="ctr">
            <a:noAutofit/>
          </a:bodyPr>
          <a:lstStyle/>
          <a:p>
            <a:pPr algn="ctr"/>
            <a:r>
              <a:rPr lang="en-GB" sz="1100" dirty="0" smtClean="0"/>
              <a:t>DSM &amp; </a:t>
            </a:r>
            <a:r>
              <a:rPr lang="en-GB" sz="1100" dirty="0" err="1" smtClean="0"/>
              <a:t>NumRet</a:t>
            </a:r>
            <a:endParaRPr lang="en-GB" sz="1100" dirty="0"/>
          </a:p>
        </p:txBody>
      </p:sp>
      <p:sp>
        <p:nvSpPr>
          <p:cNvPr id="34" name="Text Placeholder 2"/>
          <p:cNvSpPr>
            <a:spLocks noGrp="1"/>
          </p:cNvSpPr>
          <p:nvPr>
            <p:ph type="body" sz="quarter" idx="11"/>
          </p:nvPr>
        </p:nvSpPr>
        <p:spPr>
          <a:xfrm>
            <a:off x="7294482" y="3124815"/>
            <a:ext cx="1086248" cy="424357"/>
          </a:xfrm>
          <a:noFill/>
        </p:spPr>
        <p:txBody>
          <a:bodyPr anchor="ctr">
            <a:noAutofit/>
          </a:bodyPr>
          <a:lstStyle/>
          <a:p>
            <a:pPr algn="ctr"/>
            <a:r>
              <a:rPr lang="en-GB" sz="1100" dirty="0" smtClean="0"/>
              <a:t>PCA</a:t>
            </a:r>
            <a:endParaRPr lang="en-GB" sz="1100" dirty="0"/>
          </a:p>
        </p:txBody>
      </p:sp>
      <p:sp>
        <p:nvSpPr>
          <p:cNvPr id="42" name="Text Placeholder 2"/>
          <p:cNvSpPr>
            <a:spLocks noGrp="1"/>
          </p:cNvSpPr>
          <p:nvPr>
            <p:ph type="body" sz="quarter" idx="11"/>
          </p:nvPr>
        </p:nvSpPr>
        <p:spPr>
          <a:xfrm>
            <a:off x="4396691" y="4268774"/>
            <a:ext cx="1086248" cy="404043"/>
          </a:xfrm>
          <a:noFill/>
        </p:spPr>
        <p:txBody>
          <a:bodyPr anchor="ctr">
            <a:noAutofit/>
          </a:bodyPr>
          <a:lstStyle/>
          <a:p>
            <a:pPr algn="ctr"/>
            <a:r>
              <a:rPr lang="en-GB" sz="1100" dirty="0" smtClean="0"/>
              <a:t>Slope of Slope &amp; </a:t>
            </a:r>
            <a:r>
              <a:rPr lang="en-GB" sz="1100" dirty="0" err="1" smtClean="0"/>
              <a:t>Rugosity</a:t>
            </a:r>
            <a:endParaRPr lang="en-GB" sz="1100" dirty="0"/>
          </a:p>
        </p:txBody>
      </p:sp>
      <p:sp>
        <p:nvSpPr>
          <p:cNvPr id="43" name="TextBox 42"/>
          <p:cNvSpPr txBox="1"/>
          <p:nvPr/>
        </p:nvSpPr>
        <p:spPr>
          <a:xfrm>
            <a:off x="2478536" y="1060383"/>
            <a:ext cx="4201134" cy="492443"/>
          </a:xfrm>
          <a:prstGeom prst="rect">
            <a:avLst/>
          </a:prstGeom>
          <a:noFill/>
        </p:spPr>
        <p:txBody>
          <a:bodyPr wrap="square" rtlCol="0">
            <a:spAutoFit/>
          </a:bodyPr>
          <a:lstStyle/>
          <a:p>
            <a:pPr algn="ctr"/>
            <a:r>
              <a:rPr lang="en-GB" sz="1300" dirty="0" smtClean="0">
                <a:solidFill>
                  <a:schemeClr val="bg1">
                    <a:lumMod val="50000"/>
                  </a:schemeClr>
                </a:solidFill>
                <a:latin typeface="Kontrapunkt Bob Light" panose="02000000000000000000" pitchFamily="50" charset="0"/>
              </a:rPr>
              <a:t>The Flowchart below shows the Process of Extracting Fish Corral Features</a:t>
            </a:r>
            <a:endParaRPr lang="en-GB" sz="1300" dirty="0">
              <a:solidFill>
                <a:schemeClr val="bg1">
                  <a:lumMod val="50000"/>
                </a:schemeClr>
              </a:solidFill>
              <a:latin typeface="Kontrapunkt Bob Light" panose="02000000000000000000" pitchFamily="50" charset="0"/>
            </a:endParaRPr>
          </a:p>
        </p:txBody>
      </p:sp>
      <p:grpSp>
        <p:nvGrpSpPr>
          <p:cNvPr id="7" name="Group 6"/>
          <p:cNvGrpSpPr/>
          <p:nvPr/>
        </p:nvGrpSpPr>
        <p:grpSpPr>
          <a:xfrm>
            <a:off x="1201339" y="2681417"/>
            <a:ext cx="610838" cy="610838"/>
            <a:chOff x="1201339" y="2681417"/>
            <a:chExt cx="610838" cy="610838"/>
          </a:xfrm>
        </p:grpSpPr>
        <p:sp>
          <p:nvSpPr>
            <p:cNvPr id="12" name="Shape 1809"/>
            <p:cNvSpPr/>
            <p:nvPr/>
          </p:nvSpPr>
          <p:spPr>
            <a:xfrm>
              <a:off x="1201339" y="2681417"/>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1" name="Shape 1849"/>
            <p:cNvSpPr/>
            <p:nvPr/>
          </p:nvSpPr>
          <p:spPr>
            <a:xfrm>
              <a:off x="1343913" y="2827609"/>
              <a:ext cx="275109" cy="221286"/>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44" name="Shape 1810"/>
          <p:cNvSpPr/>
          <p:nvPr/>
        </p:nvSpPr>
        <p:spPr>
          <a:xfrm>
            <a:off x="-1023900" y="3033564"/>
            <a:ext cx="245870" cy="245868"/>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5" name="Shape 1807"/>
          <p:cNvSpPr/>
          <p:nvPr/>
        </p:nvSpPr>
        <p:spPr>
          <a:xfrm>
            <a:off x="-982939" y="3556051"/>
            <a:ext cx="240265" cy="245868"/>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10" name="Group 9"/>
          <p:cNvGrpSpPr/>
          <p:nvPr/>
        </p:nvGrpSpPr>
        <p:grpSpPr>
          <a:xfrm>
            <a:off x="4138019" y="4502198"/>
            <a:ext cx="610838" cy="610838"/>
            <a:chOff x="4138019" y="4502198"/>
            <a:chExt cx="610838" cy="610838"/>
          </a:xfrm>
        </p:grpSpPr>
        <p:sp>
          <p:nvSpPr>
            <p:cNvPr id="9" name="Shape 1806"/>
            <p:cNvSpPr/>
            <p:nvPr/>
          </p:nvSpPr>
          <p:spPr>
            <a:xfrm>
              <a:off x="4138019" y="4502198"/>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6" name="Shape 1804"/>
            <p:cNvSpPr/>
            <p:nvPr/>
          </p:nvSpPr>
          <p:spPr>
            <a:xfrm>
              <a:off x="4329231" y="4771733"/>
              <a:ext cx="211119" cy="211132"/>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1" name="Group 10"/>
          <p:cNvGrpSpPr/>
          <p:nvPr/>
        </p:nvGrpSpPr>
        <p:grpSpPr>
          <a:xfrm>
            <a:off x="7020899" y="2681417"/>
            <a:ext cx="610838" cy="610838"/>
            <a:chOff x="7020899" y="2681417"/>
            <a:chExt cx="610838" cy="610838"/>
          </a:xfrm>
        </p:grpSpPr>
        <p:sp>
          <p:nvSpPr>
            <p:cNvPr id="6" name="Shape 1803"/>
            <p:cNvSpPr/>
            <p:nvPr/>
          </p:nvSpPr>
          <p:spPr>
            <a:xfrm>
              <a:off x="7020899" y="2681417"/>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7" name="Shape 1804"/>
            <p:cNvSpPr/>
            <p:nvPr/>
          </p:nvSpPr>
          <p:spPr>
            <a:xfrm>
              <a:off x="7225795" y="2850968"/>
              <a:ext cx="211119" cy="211132"/>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5" name="Group 4"/>
          <p:cNvGrpSpPr/>
          <p:nvPr/>
        </p:nvGrpSpPr>
        <p:grpSpPr>
          <a:xfrm>
            <a:off x="18180" y="4847396"/>
            <a:ext cx="3074830" cy="1121475"/>
            <a:chOff x="18180" y="4847396"/>
            <a:chExt cx="3074830" cy="1121475"/>
          </a:xfrm>
        </p:grpSpPr>
        <p:pic>
          <p:nvPicPr>
            <p:cNvPr id="2" name="Picture 1"/>
            <p:cNvPicPr>
              <a:picLocks noChangeAspect="1"/>
            </p:cNvPicPr>
            <p:nvPr/>
          </p:nvPicPr>
          <p:blipFill>
            <a:blip r:embed="rId4">
              <a:duotone>
                <a:schemeClr val="accent1">
                  <a:shade val="45000"/>
                  <a:satMod val="135000"/>
                </a:schemeClr>
                <a:prstClr val="white"/>
              </a:duotone>
            </a:blip>
            <a:stretch>
              <a:fillRect/>
            </a:stretch>
          </p:blipFill>
          <p:spPr>
            <a:xfrm>
              <a:off x="627602" y="4847396"/>
              <a:ext cx="991420" cy="1121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Picture 2"/>
            <p:cNvPicPr>
              <a:picLocks noChangeAspect="1"/>
            </p:cNvPicPr>
            <p:nvPr/>
          </p:nvPicPr>
          <p:blipFill>
            <a:blip r:embed="rId5">
              <a:duotone>
                <a:schemeClr val="accent1">
                  <a:shade val="45000"/>
                  <a:satMod val="135000"/>
                </a:schemeClr>
                <a:prstClr val="white"/>
              </a:duotone>
            </a:blip>
            <a:stretch>
              <a:fillRect/>
            </a:stretch>
          </p:blipFill>
          <p:spPr>
            <a:xfrm>
              <a:off x="18180" y="5524501"/>
              <a:ext cx="609422" cy="444370"/>
            </a:xfrm>
            <a:prstGeom prst="rect">
              <a:avLst/>
            </a:prstGeom>
          </p:spPr>
        </p:pic>
        <p:pic>
          <p:nvPicPr>
            <p:cNvPr id="4" name="Picture 3"/>
            <p:cNvPicPr>
              <a:picLocks noChangeAspect="1"/>
            </p:cNvPicPr>
            <p:nvPr/>
          </p:nvPicPr>
          <p:blipFill>
            <a:blip r:embed="rId6">
              <a:duotone>
                <a:schemeClr val="accent1">
                  <a:shade val="45000"/>
                  <a:satMod val="135000"/>
                </a:schemeClr>
                <a:prstClr val="white"/>
              </a:duotone>
            </a:blip>
            <a:stretch>
              <a:fillRect/>
            </a:stretch>
          </p:blipFill>
          <p:spPr>
            <a:xfrm>
              <a:off x="1659735" y="4847396"/>
              <a:ext cx="991639" cy="1121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6" name="Picture 35"/>
            <p:cNvPicPr>
              <a:picLocks noChangeAspect="1"/>
            </p:cNvPicPr>
            <p:nvPr/>
          </p:nvPicPr>
          <p:blipFill>
            <a:blip r:embed="rId7">
              <a:duotone>
                <a:schemeClr val="accent1">
                  <a:shade val="45000"/>
                  <a:satMod val="135000"/>
                </a:schemeClr>
                <a:prstClr val="white"/>
              </a:duotone>
            </a:blip>
            <a:stretch>
              <a:fillRect/>
            </a:stretch>
          </p:blipFill>
          <p:spPr>
            <a:xfrm>
              <a:off x="2692087" y="5324964"/>
              <a:ext cx="400923" cy="643906"/>
            </a:xfrm>
            <a:prstGeom prst="rect">
              <a:avLst/>
            </a:prstGeom>
          </p:spPr>
        </p:pic>
      </p:grpSp>
      <p:grpSp>
        <p:nvGrpSpPr>
          <p:cNvPr id="8" name="Group 7"/>
          <p:cNvGrpSpPr/>
          <p:nvPr/>
        </p:nvGrpSpPr>
        <p:grpSpPr>
          <a:xfrm>
            <a:off x="3534751" y="2109252"/>
            <a:ext cx="2359039" cy="1684851"/>
            <a:chOff x="3534751" y="2109252"/>
            <a:chExt cx="2359039" cy="1684851"/>
          </a:xfrm>
        </p:grpSpPr>
        <p:pic>
          <p:nvPicPr>
            <p:cNvPr id="50" name="Picture 49"/>
            <p:cNvPicPr>
              <a:picLocks noChangeAspect="1"/>
            </p:cNvPicPr>
            <p:nvPr/>
          </p:nvPicPr>
          <p:blipFill>
            <a:blip r:embed="rId8">
              <a:duotone>
                <a:schemeClr val="accent1">
                  <a:shade val="45000"/>
                  <a:satMod val="135000"/>
                </a:schemeClr>
                <a:prstClr val="white"/>
              </a:duotone>
            </a:blip>
            <a:stretch>
              <a:fillRect/>
            </a:stretch>
          </p:blipFill>
          <p:spPr>
            <a:xfrm rot="16200000">
              <a:off x="4653233" y="1703139"/>
              <a:ext cx="814960" cy="1627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 name="Picture 50"/>
            <p:cNvPicPr>
              <a:picLocks noChangeAspect="1"/>
            </p:cNvPicPr>
            <p:nvPr/>
          </p:nvPicPr>
          <p:blipFill>
            <a:blip r:embed="rId9">
              <a:duotone>
                <a:schemeClr val="accent1">
                  <a:shade val="45000"/>
                  <a:satMod val="135000"/>
                </a:schemeClr>
                <a:prstClr val="white"/>
              </a:duotone>
            </a:blip>
            <a:stretch>
              <a:fillRect/>
            </a:stretch>
          </p:blipFill>
          <p:spPr>
            <a:xfrm rot="16200000">
              <a:off x="4658099" y="2558413"/>
              <a:ext cx="824713" cy="16466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2" name="Picture 51"/>
            <p:cNvPicPr>
              <a:picLocks noChangeAspect="1"/>
            </p:cNvPicPr>
            <p:nvPr/>
          </p:nvPicPr>
          <p:blipFill>
            <a:blip r:embed="rId10">
              <a:duotone>
                <a:schemeClr val="accent1">
                  <a:shade val="45000"/>
                  <a:satMod val="135000"/>
                </a:schemeClr>
                <a:prstClr val="white"/>
              </a:duotone>
            </a:blip>
            <a:stretch>
              <a:fillRect/>
            </a:stretch>
          </p:blipFill>
          <p:spPr>
            <a:xfrm>
              <a:off x="3534751" y="3252281"/>
              <a:ext cx="653226" cy="497020"/>
            </a:xfrm>
            <a:prstGeom prst="rect">
              <a:avLst/>
            </a:prstGeom>
          </p:spPr>
        </p:pic>
        <p:pic>
          <p:nvPicPr>
            <p:cNvPr id="53" name="Picture 52"/>
            <p:cNvPicPr>
              <a:picLocks noChangeAspect="1"/>
            </p:cNvPicPr>
            <p:nvPr/>
          </p:nvPicPr>
          <p:blipFill>
            <a:blip r:embed="rId11">
              <a:duotone>
                <a:schemeClr val="accent1">
                  <a:shade val="45000"/>
                  <a:satMod val="135000"/>
                </a:schemeClr>
                <a:prstClr val="white"/>
              </a:duotone>
            </a:blip>
            <a:stretch>
              <a:fillRect/>
            </a:stretch>
          </p:blipFill>
          <p:spPr>
            <a:xfrm>
              <a:off x="3542674" y="2441106"/>
              <a:ext cx="710028" cy="489919"/>
            </a:xfrm>
            <a:prstGeom prst="rect">
              <a:avLst/>
            </a:prstGeom>
          </p:spPr>
        </p:pic>
      </p:grpSp>
    </p:spTree>
    <p:extLst>
      <p:ext uri="{BB962C8B-B14F-4D97-AF65-F5344CB8AC3E}">
        <p14:creationId xmlns:p14="http://schemas.microsoft.com/office/powerpoint/2010/main" val="309618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2">
                                            <p:txEl>
                                              <p:pRg st="0" end="0"/>
                                            </p:txEl>
                                          </p:spTgt>
                                        </p:tgtEl>
                                        <p:attrNameLst>
                                          <p:attrName>style.visibility</p:attrName>
                                        </p:attrNameLst>
                                      </p:cBhvr>
                                      <p:to>
                                        <p:strVal val="visible"/>
                                      </p:to>
                                    </p:set>
                                    <p:animEffect transition="in" filter="fade">
                                      <p:cBhvr>
                                        <p:cTn id="35" dur="500"/>
                                        <p:tgtEl>
                                          <p:spTgt spid="32">
                                            <p:txEl>
                                              <p:pRg st="0" end="0"/>
                                            </p:txEl>
                                          </p:spTgt>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4500"/>
                            </p:stCondLst>
                            <p:childTnLst>
                              <p:par>
                                <p:cTn id="41" presetID="18" presetClass="entr" presetSubtype="6"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strips(downRight)">
                                      <p:cBhvr>
                                        <p:cTn id="43" dur="500"/>
                                        <p:tgtEl>
                                          <p:spTgt spid="37"/>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down)">
                                      <p:cBhvr>
                                        <p:cTn id="47" dur="500"/>
                                        <p:tgtEl>
                                          <p:spTgt spid="5"/>
                                        </p:tgtEl>
                                      </p:cBhvr>
                                    </p:animEffect>
                                  </p:childTnLst>
                                </p:cTn>
                              </p:par>
                            </p:childTnLst>
                          </p:cTn>
                        </p:par>
                        <p:par>
                          <p:cTn id="48" fill="hold">
                            <p:stCondLst>
                              <p:cond delay="5500"/>
                            </p:stCondLst>
                            <p:childTnLst>
                              <p:par>
                                <p:cTn id="49" presetID="22" presetClass="entr" presetSubtype="8"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left)">
                                      <p:cBhvr>
                                        <p:cTn id="51" dur="500"/>
                                        <p:tgtEl>
                                          <p:spTgt spid="28"/>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500"/>
                                        <p:tgtEl>
                                          <p:spTgt spid="19"/>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par>
                          <p:cTn id="60" fill="hold">
                            <p:stCondLst>
                              <p:cond delay="7000"/>
                            </p:stCondLst>
                            <p:childTnLst>
                              <p:par>
                                <p:cTn id="61" presetID="22" presetClass="entr" presetSubtype="4" fill="hold" nodeType="after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down)">
                                      <p:cBhvr>
                                        <p:cTn id="63" dur="500"/>
                                        <p:tgtEl>
                                          <p:spTgt spid="10"/>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2">
                                            <p:txEl>
                                              <p:pRg st="0" end="0"/>
                                            </p:txEl>
                                          </p:spTgt>
                                        </p:tgtEl>
                                        <p:attrNameLst>
                                          <p:attrName>style.visibility</p:attrName>
                                        </p:attrNameLst>
                                      </p:cBhvr>
                                      <p:to>
                                        <p:strVal val="visible"/>
                                      </p:to>
                                    </p:set>
                                    <p:animEffect transition="in" filter="fade">
                                      <p:cBhvr>
                                        <p:cTn id="71" dur="500"/>
                                        <p:tgtEl>
                                          <p:spTgt spid="42">
                                            <p:txEl>
                                              <p:pRg st="0" end="0"/>
                                            </p:txEl>
                                          </p:spTgt>
                                        </p:tgtEl>
                                      </p:cBhvr>
                                    </p:animEffect>
                                  </p:childTnLst>
                                </p:cTn>
                              </p:par>
                            </p:childTnLst>
                          </p:cTn>
                        </p:par>
                        <p:par>
                          <p:cTn id="72" fill="hold">
                            <p:stCondLst>
                              <p:cond delay="8500"/>
                            </p:stCondLst>
                            <p:childTnLst>
                              <p:par>
                                <p:cTn id="73" presetID="18" presetClass="entr" presetSubtype="6"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strips(downRight)">
                                      <p:cBhvr>
                                        <p:cTn id="75" dur="500"/>
                                        <p:tgtEl>
                                          <p:spTgt spid="38"/>
                                        </p:tgtEl>
                                      </p:cBhvr>
                                    </p:animEffect>
                                  </p:childTnLst>
                                </p:cTn>
                              </p:par>
                            </p:childTnLst>
                          </p:cTn>
                        </p:par>
                        <p:par>
                          <p:cTn id="76" fill="hold">
                            <p:stCondLst>
                              <p:cond delay="9000"/>
                            </p:stCondLst>
                            <p:childTnLst>
                              <p:par>
                                <p:cTn id="77" presetID="22" presetClass="entr" presetSubtype="4" fill="hold" nodeType="after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down)">
                                      <p:cBhvr>
                                        <p:cTn id="79" dur="500"/>
                                        <p:tgtEl>
                                          <p:spTgt spid="8"/>
                                        </p:tgtEl>
                                      </p:cBhvr>
                                    </p:animEffect>
                                  </p:childTnLst>
                                </p:cTn>
                              </p:par>
                            </p:childTnLst>
                          </p:cTn>
                        </p:par>
                        <p:par>
                          <p:cTn id="80" fill="hold">
                            <p:stCondLst>
                              <p:cond delay="9500"/>
                            </p:stCondLst>
                            <p:childTnLst>
                              <p:par>
                                <p:cTn id="81" presetID="22" presetClass="entr" presetSubtype="8"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left)">
                                      <p:cBhvr>
                                        <p:cTn id="83" dur="500"/>
                                        <p:tgtEl>
                                          <p:spTgt spid="29"/>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Effect transition="in" filter="fade">
                                      <p:cBhvr>
                                        <p:cTn id="87" dur="500"/>
                                        <p:tgtEl>
                                          <p:spTgt spid="26"/>
                                        </p:tgtEl>
                                      </p:cBhvr>
                                    </p:animEffect>
                                  </p:childTnLst>
                                </p:cTn>
                              </p:par>
                            </p:childTnLst>
                          </p:cTn>
                        </p:par>
                        <p:par>
                          <p:cTn id="88" fill="hold">
                            <p:stCondLst>
                              <p:cond delay="10500"/>
                            </p:stCondLst>
                            <p:childTnLst>
                              <p:par>
                                <p:cTn id="89" presetID="10" presetClass="entr" presetSubtype="0" fill="hold" nodeType="after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childTnLst>
                          </p:cTn>
                        </p:par>
                        <p:par>
                          <p:cTn id="92" fill="hold">
                            <p:stCondLst>
                              <p:cond delay="11000"/>
                            </p:stCondLst>
                            <p:childTnLst>
                              <p:par>
                                <p:cTn id="93" presetID="10" presetClass="entr" presetSubtype="0" fill="hold" grpId="0"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500"/>
                                        <p:tgtEl>
                                          <p:spTgt spid="33"/>
                                        </p:tgtEl>
                                      </p:cBhvr>
                                    </p:animEffect>
                                  </p:childTnLst>
                                </p:cTn>
                              </p:par>
                            </p:childTnLst>
                          </p:cTn>
                        </p:par>
                        <p:par>
                          <p:cTn id="96" fill="hold">
                            <p:stCondLst>
                              <p:cond delay="11500"/>
                            </p:stCondLst>
                            <p:childTnLst>
                              <p:par>
                                <p:cTn id="97" presetID="10" presetClass="entr" presetSubtype="0" fill="hold" grpId="0" nodeType="afterEffect">
                                  <p:stCondLst>
                                    <p:cond delay="0"/>
                                  </p:stCondLst>
                                  <p:childTnLst>
                                    <p:set>
                                      <p:cBhvr>
                                        <p:cTn id="98" dur="1" fill="hold">
                                          <p:stCondLst>
                                            <p:cond delay="0"/>
                                          </p:stCondLst>
                                        </p:cTn>
                                        <p:tgtEl>
                                          <p:spTgt spid="34">
                                            <p:txEl>
                                              <p:pRg st="0" end="0"/>
                                            </p:txEl>
                                          </p:spTgt>
                                        </p:tgtEl>
                                        <p:attrNameLst>
                                          <p:attrName>style.visibility</p:attrName>
                                        </p:attrNameLst>
                                      </p:cBhvr>
                                      <p:to>
                                        <p:strVal val="visible"/>
                                      </p:to>
                                    </p:set>
                                    <p:animEffect transition="in" filter="fade">
                                      <p:cBhvr>
                                        <p:cTn id="99" dur="500"/>
                                        <p:tgtEl>
                                          <p:spTgt spid="34">
                                            <p:txEl>
                                              <p:pRg st="0" end="0"/>
                                            </p:txEl>
                                          </p:spTgt>
                                        </p:tgtEl>
                                      </p:cBhvr>
                                    </p:animEffect>
                                  </p:childTnLst>
                                </p:cTn>
                              </p:par>
                            </p:childTnLst>
                          </p:cTn>
                        </p:par>
                        <p:par>
                          <p:cTn id="100" fill="hold">
                            <p:stCondLst>
                              <p:cond delay="12000"/>
                            </p:stCondLst>
                            <p:childTnLst>
                              <p:par>
                                <p:cTn id="101" presetID="22" presetClass="entr" presetSubtype="4" fill="hold" nodeType="afterEffect">
                                  <p:stCondLst>
                                    <p:cond delay="0"/>
                                  </p:stCondLst>
                                  <p:childTnLst>
                                    <p:set>
                                      <p:cBhvr>
                                        <p:cTn id="102" dur="1" fill="hold">
                                          <p:stCondLst>
                                            <p:cond delay="0"/>
                                          </p:stCondLst>
                                        </p:cTn>
                                        <p:tgtEl>
                                          <p:spTgt spid="11"/>
                                        </p:tgtEl>
                                        <p:attrNameLst>
                                          <p:attrName>style.visibility</p:attrName>
                                        </p:attrNameLst>
                                      </p:cBhvr>
                                      <p:to>
                                        <p:strVal val="visible"/>
                                      </p:to>
                                    </p:set>
                                    <p:animEffect transition="in" filter="wipe(down)">
                                      <p:cBhvr>
                                        <p:cTn id="103" dur="500"/>
                                        <p:tgtEl>
                                          <p:spTgt spid="11"/>
                                        </p:tgtEl>
                                      </p:cBhvr>
                                    </p:animEffect>
                                  </p:childTnLst>
                                </p:cTn>
                              </p:par>
                            </p:childTnLst>
                          </p:cTn>
                        </p:par>
                        <p:par>
                          <p:cTn id="104" fill="hold">
                            <p:stCondLst>
                              <p:cond delay="12500"/>
                            </p:stCondLst>
                            <p:childTnLst>
                              <p:par>
                                <p:cTn id="105" presetID="18" presetClass="entr" presetSubtype="6" fill="hold" grpId="0" nodeType="afterEffect">
                                  <p:stCondLst>
                                    <p:cond delay="0"/>
                                  </p:stCondLst>
                                  <p:childTnLst>
                                    <p:set>
                                      <p:cBhvr>
                                        <p:cTn id="106" dur="1" fill="hold">
                                          <p:stCondLst>
                                            <p:cond delay="0"/>
                                          </p:stCondLst>
                                        </p:cTn>
                                        <p:tgtEl>
                                          <p:spTgt spid="39"/>
                                        </p:tgtEl>
                                        <p:attrNameLst>
                                          <p:attrName>style.visibility</p:attrName>
                                        </p:attrNameLst>
                                      </p:cBhvr>
                                      <p:to>
                                        <p:strVal val="visible"/>
                                      </p:to>
                                    </p:set>
                                    <p:animEffect transition="in" filter="strips(downRight)">
                                      <p:cBhvr>
                                        <p:cTn id="107" dur="500"/>
                                        <p:tgtEl>
                                          <p:spTgt spid="39"/>
                                        </p:tgtEl>
                                      </p:cBhvr>
                                    </p:animEffect>
                                  </p:childTnLst>
                                </p:cTn>
                              </p:par>
                            </p:childTnLst>
                          </p:cTn>
                        </p:par>
                        <p:par>
                          <p:cTn id="108" fill="hold">
                            <p:stCondLst>
                              <p:cond delay="13000"/>
                            </p:stCondLst>
                            <p:childTnLst>
                              <p:par>
                                <p:cTn id="109" presetID="22" presetClass="entr" presetSubtype="4" fill="hold" nodeType="afterEffect">
                                  <p:stCondLst>
                                    <p:cond delay="0"/>
                                  </p:stCondLst>
                                  <p:childTnLst>
                                    <p:set>
                                      <p:cBhvr>
                                        <p:cTn id="110" dur="1" fill="hold">
                                          <p:stCondLst>
                                            <p:cond delay="0"/>
                                          </p:stCondLst>
                                        </p:cTn>
                                        <p:tgtEl>
                                          <p:spTgt spid="54"/>
                                        </p:tgtEl>
                                        <p:attrNameLst>
                                          <p:attrName>style.visibility</p:attrName>
                                        </p:attrNameLst>
                                      </p:cBhvr>
                                      <p:to>
                                        <p:strVal val="visible"/>
                                      </p:to>
                                    </p:set>
                                    <p:animEffect transition="in" filter="wipe(down)">
                                      <p:cBhvr>
                                        <p:cTn id="111" dur="500"/>
                                        <p:tgtEl>
                                          <p:spTgt spid="54"/>
                                        </p:tgtEl>
                                      </p:cBhvr>
                                    </p:animEffect>
                                  </p:childTnLst>
                                </p:cTn>
                              </p:par>
                            </p:childTnLst>
                          </p:cTn>
                        </p:par>
                        <p:par>
                          <p:cTn id="112" fill="hold">
                            <p:stCondLst>
                              <p:cond delay="13500"/>
                            </p:stCondLst>
                            <p:childTnLst>
                              <p:par>
                                <p:cTn id="113" presetID="22" presetClass="entr" presetSubtype="8" fill="hold" grpId="0" nodeType="afterEffect">
                                  <p:stCondLst>
                                    <p:cond delay="0"/>
                                  </p:stCondLst>
                                  <p:childTnLst>
                                    <p:set>
                                      <p:cBhvr>
                                        <p:cTn id="114" dur="1" fill="hold">
                                          <p:stCondLst>
                                            <p:cond delay="0"/>
                                          </p:stCondLst>
                                        </p:cTn>
                                        <p:tgtEl>
                                          <p:spTgt spid="30"/>
                                        </p:tgtEl>
                                        <p:attrNameLst>
                                          <p:attrName>style.visibility</p:attrName>
                                        </p:attrNameLst>
                                      </p:cBhvr>
                                      <p:to>
                                        <p:strVal val="visible"/>
                                      </p:to>
                                    </p:set>
                                    <p:animEffect transition="in" filter="wipe(left)">
                                      <p:cBhvr>
                                        <p:cTn id="11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4" grpId="0" animBg="1"/>
      <p:bldP spid="18" grpId="0" animBg="1"/>
      <p:bldP spid="19" grpId="0" animBg="1"/>
      <p:bldP spid="26" grpId="0" animBg="1"/>
      <p:bldP spid="27" grpId="0" animBg="1"/>
      <p:bldP spid="28" grpId="0" animBg="1"/>
      <p:bldP spid="29" grpId="0" animBg="1"/>
      <p:bldP spid="30" grpId="0" animBg="1"/>
      <p:bldP spid="31" grpId="0"/>
      <p:bldP spid="33" grpId="0"/>
      <p:bldP spid="35" grpId="0"/>
      <p:bldP spid="37" grpId="0"/>
      <p:bldP spid="38" grpId="0"/>
      <p:bldP spid="39" grpId="0"/>
      <p:bldP spid="32" grpId="0" build="p"/>
      <p:bldP spid="34" grpId="0" build="p"/>
      <p:bldP spid="42" grpId="0" build="p"/>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6707153" y="4735217"/>
            <a:ext cx="2074702" cy="1044605"/>
          </a:xfrm>
          <a:prstGeom prst="roundRect">
            <a:avLst>
              <a:gd name="adj" fmla="val 8594"/>
            </a:avLst>
          </a:prstGeom>
          <a:solidFill>
            <a:srgbClr val="FFFFFF">
              <a:shade val="85000"/>
            </a:srgbClr>
          </a:solidFill>
          <a:ln>
            <a:solidFill>
              <a:schemeClr val="accent1">
                <a:lumMod val="60000"/>
                <a:lumOff val="40000"/>
              </a:schemeClr>
            </a:solidFill>
          </a:ln>
          <a:effectLst>
            <a:reflection blurRad="12700" stA="38000" endPos="28000" dist="5000" dir="5400000" sy="-100000" algn="bl" rotWithShape="0"/>
          </a:effectLst>
        </p:spPr>
      </p:pic>
      <p:grpSp>
        <p:nvGrpSpPr>
          <p:cNvPr id="3" name="Group 2"/>
          <p:cNvGrpSpPr/>
          <p:nvPr/>
        </p:nvGrpSpPr>
        <p:grpSpPr>
          <a:xfrm>
            <a:off x="4138019" y="4502198"/>
            <a:ext cx="610838" cy="610838"/>
            <a:chOff x="4138019" y="4502198"/>
            <a:chExt cx="610838" cy="610838"/>
          </a:xfrm>
        </p:grpSpPr>
        <p:sp>
          <p:nvSpPr>
            <p:cNvPr id="9" name="Shape 1806"/>
            <p:cNvSpPr/>
            <p:nvPr/>
          </p:nvSpPr>
          <p:spPr>
            <a:xfrm>
              <a:off x="4138019" y="4502198"/>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4" name="Shape 1852"/>
            <p:cNvSpPr/>
            <p:nvPr/>
          </p:nvSpPr>
          <p:spPr>
            <a:xfrm>
              <a:off x="4347690" y="4734544"/>
              <a:ext cx="219549" cy="219549"/>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8</a:t>
            </a:r>
            <a:endParaRPr lang="en-GB" sz="1200" b="1" dirty="0"/>
          </a:p>
        </p:txBody>
      </p:sp>
      <p:sp>
        <p:nvSpPr>
          <p:cNvPr id="14" name="Shape 1815"/>
          <p:cNvSpPr/>
          <p:nvPr/>
        </p:nvSpPr>
        <p:spPr>
          <a:xfrm>
            <a:off x="0" y="3851777"/>
            <a:ext cx="9144000" cy="95322"/>
          </a:xfrm>
          <a:prstGeom prst="rect">
            <a:avLst/>
          </a:prstGeom>
          <a:solidFill>
            <a:srgbClr val="F1F1F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grpSp>
        <p:nvGrpSpPr>
          <p:cNvPr id="15" name="Group 1818"/>
          <p:cNvGrpSpPr/>
          <p:nvPr/>
        </p:nvGrpSpPr>
        <p:grpSpPr>
          <a:xfrm>
            <a:off x="787775" y="3124816"/>
            <a:ext cx="1767239" cy="556049"/>
            <a:chOff x="0" y="0"/>
            <a:chExt cx="4153686" cy="1306925"/>
          </a:xfrm>
        </p:grpSpPr>
        <p:sp>
          <p:nvSpPr>
            <p:cNvPr id="16" name="Shape 1816"/>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 name="Shape 1817"/>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18" name="Shape 1819"/>
          <p:cNvSpPr/>
          <p:nvPr/>
        </p:nvSpPr>
        <p:spPr>
          <a:xfrm>
            <a:off x="1453849"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1822"/>
          <p:cNvSpPr/>
          <p:nvPr/>
        </p:nvSpPr>
        <p:spPr>
          <a:xfrm>
            <a:off x="4372334" y="3851777"/>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0" name="Group 1825"/>
          <p:cNvGrpSpPr/>
          <p:nvPr/>
        </p:nvGrpSpPr>
        <p:grpSpPr>
          <a:xfrm rot="10800000" flipH="1">
            <a:off x="3715699" y="4122936"/>
            <a:ext cx="1767240" cy="556049"/>
            <a:chOff x="0" y="0"/>
            <a:chExt cx="4153686" cy="1306925"/>
          </a:xfrm>
        </p:grpSpPr>
        <p:sp>
          <p:nvSpPr>
            <p:cNvPr id="21" name="Shape 1823"/>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1824"/>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3" name="Group 1830"/>
          <p:cNvGrpSpPr/>
          <p:nvPr/>
        </p:nvGrpSpPr>
        <p:grpSpPr>
          <a:xfrm>
            <a:off x="6613489" y="3124816"/>
            <a:ext cx="1767239" cy="556049"/>
            <a:chOff x="0" y="0"/>
            <a:chExt cx="4153686" cy="1306925"/>
          </a:xfrm>
        </p:grpSpPr>
        <p:sp>
          <p:nvSpPr>
            <p:cNvPr id="24" name="Shape 1828"/>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1829"/>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6" name="Shape 1831"/>
          <p:cNvSpPr/>
          <p:nvPr/>
        </p:nvSpPr>
        <p:spPr>
          <a:xfrm>
            <a:off x="7279562"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1834"/>
          <p:cNvSpPr/>
          <p:nvPr/>
        </p:nvSpPr>
        <p:spPr>
          <a:xfrm>
            <a:off x="0" y="3851777"/>
            <a:ext cx="1432520"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8" name="Shape 1835"/>
          <p:cNvSpPr/>
          <p:nvPr/>
        </p:nvSpPr>
        <p:spPr>
          <a:xfrm>
            <a:off x="1570499"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9" name="Shape 1836"/>
          <p:cNvSpPr/>
          <p:nvPr/>
        </p:nvSpPr>
        <p:spPr>
          <a:xfrm>
            <a:off x="4479118"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0" name="Shape 1837"/>
          <p:cNvSpPr/>
          <p:nvPr/>
        </p:nvSpPr>
        <p:spPr>
          <a:xfrm>
            <a:off x="7384955" y="3851777"/>
            <a:ext cx="1759045"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1" name="TextBox 30"/>
          <p:cNvSpPr txBox="1"/>
          <p:nvPr/>
        </p:nvSpPr>
        <p:spPr>
          <a:xfrm>
            <a:off x="787775" y="3283848"/>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ECog</a:t>
            </a:r>
            <a:endParaRPr lang="en-GB" sz="800" dirty="0">
              <a:solidFill>
                <a:schemeClr val="bg1"/>
              </a:solidFill>
              <a:latin typeface="Kontrapunkt Bob" panose="02000000000000000000" pitchFamily="50" charset="0"/>
            </a:endParaRPr>
          </a:p>
        </p:txBody>
      </p:sp>
      <p:sp>
        <p:nvSpPr>
          <p:cNvPr id="33" name="TextBox 32"/>
          <p:cNvSpPr txBox="1"/>
          <p:nvPr/>
        </p:nvSpPr>
        <p:spPr>
          <a:xfrm>
            <a:off x="6620177" y="3279432"/>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ArcMap</a:t>
            </a:r>
            <a:endParaRPr lang="en-GB" sz="800" dirty="0">
              <a:solidFill>
                <a:schemeClr val="bg1"/>
              </a:solidFill>
              <a:latin typeface="Kontrapunkt Bob" panose="02000000000000000000" pitchFamily="50" charset="0"/>
            </a:endParaRPr>
          </a:p>
        </p:txBody>
      </p:sp>
      <p:sp>
        <p:nvSpPr>
          <p:cNvPr id="35" name="TextBox 34"/>
          <p:cNvSpPr txBox="1"/>
          <p:nvPr/>
        </p:nvSpPr>
        <p:spPr>
          <a:xfrm>
            <a:off x="3715699" y="4409450"/>
            <a:ext cx="759215" cy="123111"/>
          </a:xfrm>
          <a:prstGeom prst="rect">
            <a:avLst/>
          </a:prstGeom>
          <a:noFill/>
        </p:spPr>
        <p:txBody>
          <a:bodyPr wrap="square" lIns="0" tIns="0" rIns="0" bIns="0" rtlCol="0">
            <a:spAutoFit/>
          </a:bodyPr>
          <a:lstStyle/>
          <a:p>
            <a:pPr algn="ctr"/>
            <a:r>
              <a:rPr lang="en-GB" sz="800" dirty="0" err="1" smtClean="0">
                <a:solidFill>
                  <a:schemeClr val="bg1"/>
                </a:solidFill>
                <a:latin typeface="Kontrapunkt Bob" panose="02000000000000000000" pitchFamily="50" charset="0"/>
              </a:rPr>
              <a:t>ECog</a:t>
            </a:r>
            <a:endParaRPr lang="en-GB" sz="800" dirty="0">
              <a:solidFill>
                <a:schemeClr val="bg1"/>
              </a:solidFill>
              <a:latin typeface="Kontrapunkt Bob" panose="02000000000000000000" pitchFamily="50" charset="0"/>
            </a:endParaRPr>
          </a:p>
        </p:txBody>
      </p:sp>
      <p:sp>
        <p:nvSpPr>
          <p:cNvPr id="37" name="TextBox 36"/>
          <p:cNvSpPr txBox="1"/>
          <p:nvPr/>
        </p:nvSpPr>
        <p:spPr>
          <a:xfrm>
            <a:off x="627602" y="4185536"/>
            <a:ext cx="2378520" cy="553998"/>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For the image processing, we separate the Land and water since we only need to process the water.</a:t>
            </a:r>
            <a:endParaRPr lang="en-GB" sz="1200" dirty="0">
              <a:solidFill>
                <a:schemeClr val="bg1">
                  <a:lumMod val="50000"/>
                </a:schemeClr>
              </a:solidFill>
              <a:latin typeface="Aller Light" panose="02000503000000020004" pitchFamily="2" charset="0"/>
            </a:endParaRPr>
          </a:p>
        </p:txBody>
      </p:sp>
      <p:sp>
        <p:nvSpPr>
          <p:cNvPr id="38" name="TextBox 37"/>
          <p:cNvSpPr txBox="1"/>
          <p:nvPr/>
        </p:nvSpPr>
        <p:spPr>
          <a:xfrm>
            <a:off x="3422457" y="2297971"/>
            <a:ext cx="2378520" cy="369332"/>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Then we classify the tall structures accordingly. </a:t>
            </a:r>
            <a:endParaRPr lang="en-GB" sz="1200" dirty="0">
              <a:solidFill>
                <a:schemeClr val="bg1">
                  <a:lumMod val="50000"/>
                </a:schemeClr>
              </a:solidFill>
              <a:latin typeface="Aller Light" panose="02000503000000020004" pitchFamily="2" charset="0"/>
            </a:endParaRPr>
          </a:p>
        </p:txBody>
      </p:sp>
      <p:sp>
        <p:nvSpPr>
          <p:cNvPr id="39" name="TextBox 38"/>
          <p:cNvSpPr txBox="1"/>
          <p:nvPr/>
        </p:nvSpPr>
        <p:spPr>
          <a:xfrm>
            <a:off x="6613489" y="4244305"/>
            <a:ext cx="2378520" cy="369332"/>
          </a:xfrm>
          <a:prstGeom prst="rect">
            <a:avLst/>
          </a:prstGeom>
          <a:noFill/>
        </p:spPr>
        <p:txBody>
          <a:bodyPr wrap="square" lIns="0" tIns="0" rIns="0" bIns="0" rtlCol="0">
            <a:spAutoFit/>
          </a:bodyPr>
          <a:lstStyle/>
          <a:p>
            <a:r>
              <a:rPr lang="en-GB" sz="1200" dirty="0" smtClean="0">
                <a:solidFill>
                  <a:schemeClr val="bg1">
                    <a:lumMod val="50000"/>
                  </a:schemeClr>
                </a:solidFill>
                <a:latin typeface="Aller Light" panose="02000503000000020004" pitchFamily="2" charset="0"/>
              </a:rPr>
              <a:t>Then we smoothen the shapefiles in </a:t>
            </a:r>
            <a:r>
              <a:rPr lang="en-GB" sz="1200" dirty="0" err="1" smtClean="0">
                <a:solidFill>
                  <a:schemeClr val="bg1">
                    <a:lumMod val="50000"/>
                  </a:schemeClr>
                </a:solidFill>
                <a:latin typeface="Aller Light" panose="02000503000000020004" pitchFamily="2" charset="0"/>
              </a:rPr>
              <a:t>ArcMap</a:t>
            </a:r>
            <a:endParaRPr lang="en-GB" sz="1200" dirty="0" smtClean="0">
              <a:solidFill>
                <a:schemeClr val="bg1">
                  <a:lumMod val="50000"/>
                </a:schemeClr>
              </a:solidFill>
              <a:latin typeface="Aller Light" panose="02000503000000020004" pitchFamily="2" charset="0"/>
            </a:endParaRPr>
          </a:p>
        </p:txBody>
      </p:sp>
      <p:sp>
        <p:nvSpPr>
          <p:cNvPr id="32" name="Text Placeholder 2"/>
          <p:cNvSpPr>
            <a:spLocks noGrp="1"/>
          </p:cNvSpPr>
          <p:nvPr>
            <p:ph type="body" sz="quarter" idx="11"/>
          </p:nvPr>
        </p:nvSpPr>
        <p:spPr>
          <a:xfrm>
            <a:off x="1468768" y="3124815"/>
            <a:ext cx="1086247" cy="424357"/>
          </a:xfrm>
          <a:noFill/>
        </p:spPr>
        <p:txBody>
          <a:bodyPr anchor="ctr">
            <a:noAutofit/>
          </a:bodyPr>
          <a:lstStyle/>
          <a:p>
            <a:pPr algn="ctr"/>
            <a:r>
              <a:rPr lang="en-GB" sz="1100" dirty="0" smtClean="0"/>
              <a:t>Land  vs. Water</a:t>
            </a:r>
            <a:endParaRPr lang="en-GB" sz="1100" dirty="0"/>
          </a:p>
        </p:txBody>
      </p:sp>
      <p:sp>
        <p:nvSpPr>
          <p:cNvPr id="34" name="Text Placeholder 2"/>
          <p:cNvSpPr>
            <a:spLocks noGrp="1"/>
          </p:cNvSpPr>
          <p:nvPr>
            <p:ph type="body" sz="quarter" idx="11"/>
          </p:nvPr>
        </p:nvSpPr>
        <p:spPr>
          <a:xfrm>
            <a:off x="7294482" y="3124815"/>
            <a:ext cx="1086248" cy="424357"/>
          </a:xfrm>
          <a:noFill/>
        </p:spPr>
        <p:txBody>
          <a:bodyPr anchor="ctr">
            <a:noAutofit/>
          </a:bodyPr>
          <a:lstStyle/>
          <a:p>
            <a:pPr algn="ctr"/>
            <a:r>
              <a:rPr lang="en-GB" sz="1100" dirty="0" smtClean="0"/>
              <a:t>Smoothing</a:t>
            </a:r>
            <a:endParaRPr lang="en-GB" sz="1100" dirty="0"/>
          </a:p>
        </p:txBody>
      </p:sp>
      <p:sp>
        <p:nvSpPr>
          <p:cNvPr id="42" name="Text Placeholder 2"/>
          <p:cNvSpPr>
            <a:spLocks noGrp="1"/>
          </p:cNvSpPr>
          <p:nvPr>
            <p:ph type="body" sz="quarter" idx="11"/>
          </p:nvPr>
        </p:nvSpPr>
        <p:spPr>
          <a:xfrm>
            <a:off x="4396691" y="4268774"/>
            <a:ext cx="1086248" cy="404043"/>
          </a:xfrm>
          <a:noFill/>
        </p:spPr>
        <p:txBody>
          <a:bodyPr anchor="ctr">
            <a:noAutofit/>
          </a:bodyPr>
          <a:lstStyle/>
          <a:p>
            <a:pPr algn="ctr"/>
            <a:r>
              <a:rPr lang="en-GB" sz="1100" dirty="0" smtClean="0"/>
              <a:t>Tall Structure Classification</a:t>
            </a:r>
            <a:endParaRPr lang="en-GB" sz="1100" dirty="0"/>
          </a:p>
        </p:txBody>
      </p:sp>
      <p:sp>
        <p:nvSpPr>
          <p:cNvPr id="40" name="Shape 1855"/>
          <p:cNvSpPr/>
          <p:nvPr/>
        </p:nvSpPr>
        <p:spPr>
          <a:xfrm>
            <a:off x="-920760" y="3020020"/>
            <a:ext cx="190565" cy="272235"/>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 name="Group 1"/>
          <p:cNvGrpSpPr/>
          <p:nvPr/>
        </p:nvGrpSpPr>
        <p:grpSpPr>
          <a:xfrm>
            <a:off x="1201339" y="2681417"/>
            <a:ext cx="610838" cy="610838"/>
            <a:chOff x="1201339" y="2681417"/>
            <a:chExt cx="610838" cy="610838"/>
          </a:xfrm>
        </p:grpSpPr>
        <p:sp>
          <p:nvSpPr>
            <p:cNvPr id="12" name="Shape 1809"/>
            <p:cNvSpPr/>
            <p:nvPr/>
          </p:nvSpPr>
          <p:spPr>
            <a:xfrm>
              <a:off x="1201339" y="2681417"/>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6" name="Shape 1852"/>
            <p:cNvSpPr/>
            <p:nvPr/>
          </p:nvSpPr>
          <p:spPr>
            <a:xfrm>
              <a:off x="1358993" y="2839561"/>
              <a:ext cx="219549" cy="219549"/>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47" name="Shape 1849"/>
          <p:cNvSpPr/>
          <p:nvPr/>
        </p:nvSpPr>
        <p:spPr>
          <a:xfrm>
            <a:off x="-867750" y="3457699"/>
            <a:ext cx="275109" cy="221286"/>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4" name="Group 3"/>
          <p:cNvGrpSpPr/>
          <p:nvPr/>
        </p:nvGrpSpPr>
        <p:grpSpPr>
          <a:xfrm>
            <a:off x="7020899" y="2681417"/>
            <a:ext cx="610838" cy="610838"/>
            <a:chOff x="7020899" y="2681417"/>
            <a:chExt cx="610838" cy="610838"/>
          </a:xfrm>
        </p:grpSpPr>
        <p:sp>
          <p:nvSpPr>
            <p:cNvPr id="6" name="Shape 1803"/>
            <p:cNvSpPr/>
            <p:nvPr/>
          </p:nvSpPr>
          <p:spPr>
            <a:xfrm>
              <a:off x="7020899" y="2681417"/>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8" name="Shape 1804"/>
            <p:cNvSpPr/>
            <p:nvPr/>
          </p:nvSpPr>
          <p:spPr>
            <a:xfrm>
              <a:off x="7221006" y="2859371"/>
              <a:ext cx="211119" cy="211132"/>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pic>
        <p:nvPicPr>
          <p:cNvPr id="5" name="Picture 4"/>
          <p:cNvPicPr>
            <a:picLocks noChangeAspect="1"/>
          </p:cNvPicPr>
          <p:nvPr/>
        </p:nvPicPr>
        <p:blipFill rotWithShape="1">
          <a:blip r:embed="rId4"/>
          <a:srcRect t="13964" b="22769"/>
          <a:stretch/>
        </p:blipFill>
        <p:spPr>
          <a:xfrm>
            <a:off x="635736" y="4790982"/>
            <a:ext cx="2370386" cy="10450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9" name="Picture 48"/>
          <p:cNvPicPr/>
          <p:nvPr/>
        </p:nvPicPr>
        <p:blipFill rotWithShape="1">
          <a:blip r:embed="rId5" cstate="print">
            <a:duotone>
              <a:prstClr val="black"/>
              <a:schemeClr val="accent1">
                <a:tint val="45000"/>
                <a:satMod val="400000"/>
              </a:schemeClr>
            </a:duotone>
            <a:extLst>
              <a:ext uri="{28A0092B-C50C-407E-A947-70E740481C1C}">
                <a14:useLocalDpi xmlns:a14="http://schemas.microsoft.com/office/drawing/2010/main" val="0"/>
              </a:ext>
            </a:extLst>
          </a:blip>
          <a:srcRect b="5083"/>
          <a:stretch/>
        </p:blipFill>
        <p:spPr bwMode="auto">
          <a:xfrm>
            <a:off x="3461553" y="2710267"/>
            <a:ext cx="2175463" cy="829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5049837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fade">
                                      <p:cBhvr>
                                        <p:cTn id="23" dur="500"/>
                                        <p:tgtEl>
                                          <p:spTgt spid="3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2">
                                            <p:txEl>
                                              <p:pRg st="0" end="0"/>
                                            </p:txEl>
                                          </p:spTgt>
                                        </p:tgtEl>
                                        <p:attrNameLst>
                                          <p:attrName>style.visibility</p:attrName>
                                        </p:attrNameLst>
                                      </p:cBhvr>
                                      <p:to>
                                        <p:strVal val="visible"/>
                                      </p:to>
                                    </p:set>
                                    <p:animEffect transition="in" filter="fade">
                                      <p:cBhvr>
                                        <p:cTn id="27" dur="500"/>
                                        <p:tgtEl>
                                          <p:spTgt spid="32">
                                            <p:txEl>
                                              <p:pRg st="0" end="0"/>
                                            </p:txEl>
                                          </p:spTgt>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childTnLst>
                          </p:cTn>
                        </p:par>
                        <p:par>
                          <p:cTn id="32" fill="hold">
                            <p:stCondLst>
                              <p:cond delay="3500"/>
                            </p:stCondLst>
                            <p:childTnLst>
                              <p:par>
                                <p:cTn id="33" presetID="18" presetClass="entr" presetSubtype="6" fill="hold" grpId="0"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strips(downRight)">
                                      <p:cBhvr>
                                        <p:cTn id="35" dur="500"/>
                                        <p:tgtEl>
                                          <p:spTgt spid="3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down)">
                                      <p:cBhvr>
                                        <p:cTn id="39" dur="500"/>
                                        <p:tgtEl>
                                          <p:spTgt spid="5"/>
                                        </p:tgtEl>
                                      </p:cBhvr>
                                    </p:animEffect>
                                  </p:childTnLst>
                                </p:cTn>
                              </p:par>
                            </p:childTnLst>
                          </p:cTn>
                        </p:par>
                        <p:par>
                          <p:cTn id="40" fill="hold">
                            <p:stCondLst>
                              <p:cond delay="4500"/>
                            </p:stCondLst>
                            <p:childTnLst>
                              <p:par>
                                <p:cTn id="41" presetID="22" presetClass="entr" presetSubtype="8"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wipe(left)">
                                      <p:cBhvr>
                                        <p:cTn id="43" dur="500"/>
                                        <p:tgtEl>
                                          <p:spTgt spid="2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42">
                                            <p:txEl>
                                              <p:pRg st="0" end="0"/>
                                            </p:txEl>
                                          </p:spTgt>
                                        </p:tgtEl>
                                        <p:attrNameLst>
                                          <p:attrName>style.visibility</p:attrName>
                                        </p:attrNameLst>
                                      </p:cBhvr>
                                      <p:to>
                                        <p:strVal val="visible"/>
                                      </p:to>
                                    </p:set>
                                    <p:animEffect transition="in" filter="fade">
                                      <p:cBhvr>
                                        <p:cTn id="59" dur="500"/>
                                        <p:tgtEl>
                                          <p:spTgt spid="42">
                                            <p:txEl>
                                              <p:pRg st="0" end="0"/>
                                            </p:txEl>
                                          </p:spTgt>
                                        </p:tgtEl>
                                      </p:cBhvr>
                                    </p:animEffect>
                                  </p:childTnLst>
                                </p:cTn>
                              </p:par>
                            </p:childTnLst>
                          </p:cTn>
                        </p:par>
                        <p:par>
                          <p:cTn id="60" fill="hold">
                            <p:stCondLst>
                              <p:cond delay="7000"/>
                            </p:stCondLst>
                            <p:childTnLst>
                              <p:par>
                                <p:cTn id="61" presetID="22" presetClass="entr" presetSubtype="1" fill="hold" nodeType="after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wipe(up)">
                                      <p:cBhvr>
                                        <p:cTn id="63" dur="500"/>
                                        <p:tgtEl>
                                          <p:spTgt spid="3"/>
                                        </p:tgtEl>
                                      </p:cBhvr>
                                    </p:animEffect>
                                  </p:childTnLst>
                                </p:cTn>
                              </p:par>
                            </p:childTnLst>
                          </p:cTn>
                        </p:par>
                        <p:par>
                          <p:cTn id="64" fill="hold">
                            <p:stCondLst>
                              <p:cond delay="7500"/>
                            </p:stCondLst>
                            <p:childTnLst>
                              <p:par>
                                <p:cTn id="65" presetID="18" presetClass="entr" presetSubtype="6"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strips(downRight)">
                                      <p:cBhvr>
                                        <p:cTn id="67" dur="500"/>
                                        <p:tgtEl>
                                          <p:spTgt spid="38"/>
                                        </p:tgtEl>
                                      </p:cBhvr>
                                    </p:animEffect>
                                  </p:childTnLst>
                                </p:cTn>
                              </p:par>
                            </p:childTnLst>
                          </p:cTn>
                        </p:par>
                        <p:par>
                          <p:cTn id="68" fill="hold">
                            <p:stCondLst>
                              <p:cond delay="8000"/>
                            </p:stCondLst>
                            <p:childTnLst>
                              <p:par>
                                <p:cTn id="69" presetID="22" presetClass="entr" presetSubtype="4" fill="hold" nodeType="afterEffect">
                                  <p:stCondLst>
                                    <p:cond delay="0"/>
                                  </p:stCondLst>
                                  <p:childTnLst>
                                    <p:set>
                                      <p:cBhvr>
                                        <p:cTn id="70" dur="1" fill="hold">
                                          <p:stCondLst>
                                            <p:cond delay="0"/>
                                          </p:stCondLst>
                                        </p:cTn>
                                        <p:tgtEl>
                                          <p:spTgt spid="49"/>
                                        </p:tgtEl>
                                        <p:attrNameLst>
                                          <p:attrName>style.visibility</p:attrName>
                                        </p:attrNameLst>
                                      </p:cBhvr>
                                      <p:to>
                                        <p:strVal val="visible"/>
                                      </p:to>
                                    </p:set>
                                    <p:animEffect transition="in" filter="wipe(down)">
                                      <p:cBhvr>
                                        <p:cTn id="71" dur="500"/>
                                        <p:tgtEl>
                                          <p:spTgt spid="49"/>
                                        </p:tgtEl>
                                      </p:cBhvr>
                                    </p:animEffect>
                                  </p:childTnLst>
                                </p:cTn>
                              </p:par>
                            </p:childTnLst>
                          </p:cTn>
                        </p:par>
                        <p:par>
                          <p:cTn id="72" fill="hold">
                            <p:stCondLst>
                              <p:cond delay="8500"/>
                            </p:stCondLst>
                            <p:childTnLst>
                              <p:par>
                                <p:cTn id="73" presetID="22" presetClass="entr" presetSubtype="8"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left)">
                                      <p:cBhvr>
                                        <p:cTn id="75" dur="500"/>
                                        <p:tgtEl>
                                          <p:spTgt spid="29"/>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500"/>
                                        <p:tgtEl>
                                          <p:spTgt spid="26"/>
                                        </p:tgtEl>
                                      </p:cBhvr>
                                    </p:animEffect>
                                  </p:childTnLst>
                                </p:cTn>
                              </p:par>
                            </p:childTnLst>
                          </p:cTn>
                        </p:par>
                        <p:par>
                          <p:cTn id="80" fill="hold">
                            <p:stCondLst>
                              <p:cond delay="9500"/>
                            </p:stCondLst>
                            <p:childTnLst>
                              <p:par>
                                <p:cTn id="81" presetID="10" presetClass="entr" presetSubtype="0" fill="hold" nodeType="after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fade">
                                      <p:cBhvr>
                                        <p:cTn id="83" dur="500"/>
                                        <p:tgtEl>
                                          <p:spTgt spid="2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11000"/>
                            </p:stCondLst>
                            <p:childTnLst>
                              <p:par>
                                <p:cTn id="93" presetID="22" presetClass="entr" presetSubtype="4" fill="hold" nodeType="after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wipe(down)">
                                      <p:cBhvr>
                                        <p:cTn id="95" dur="500"/>
                                        <p:tgtEl>
                                          <p:spTgt spid="4"/>
                                        </p:tgtEl>
                                      </p:cBhvr>
                                    </p:animEffect>
                                  </p:childTnLst>
                                </p:cTn>
                              </p:par>
                            </p:childTnLst>
                          </p:cTn>
                        </p:par>
                        <p:par>
                          <p:cTn id="96" fill="hold">
                            <p:stCondLst>
                              <p:cond delay="11500"/>
                            </p:stCondLst>
                            <p:childTnLst>
                              <p:par>
                                <p:cTn id="97" presetID="18" presetClass="entr" presetSubtype="6" fill="hold" grpId="0" nodeType="after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strips(downRight)">
                                      <p:cBhvr>
                                        <p:cTn id="99" dur="500"/>
                                        <p:tgtEl>
                                          <p:spTgt spid="39"/>
                                        </p:tgtEl>
                                      </p:cBhvr>
                                    </p:animEffect>
                                  </p:childTnLst>
                                </p:cTn>
                              </p:par>
                            </p:childTnLst>
                          </p:cTn>
                        </p:par>
                        <p:par>
                          <p:cTn id="100" fill="hold">
                            <p:stCondLst>
                              <p:cond delay="12000"/>
                            </p:stCondLst>
                            <p:childTnLst>
                              <p:par>
                                <p:cTn id="101" presetID="22" presetClass="entr" presetSubtype="4" fill="hold" nodeType="afterEffect">
                                  <p:stCondLst>
                                    <p:cond delay="0"/>
                                  </p:stCondLst>
                                  <p:childTnLst>
                                    <p:set>
                                      <p:cBhvr>
                                        <p:cTn id="102" dur="1" fill="hold">
                                          <p:stCondLst>
                                            <p:cond delay="0"/>
                                          </p:stCondLst>
                                        </p:cTn>
                                        <p:tgtEl>
                                          <p:spTgt spid="7"/>
                                        </p:tgtEl>
                                        <p:attrNameLst>
                                          <p:attrName>style.visibility</p:attrName>
                                        </p:attrNameLst>
                                      </p:cBhvr>
                                      <p:to>
                                        <p:strVal val="visible"/>
                                      </p:to>
                                    </p:set>
                                    <p:animEffect transition="in" filter="wipe(down)">
                                      <p:cBhvr>
                                        <p:cTn id="103" dur="500"/>
                                        <p:tgtEl>
                                          <p:spTgt spid="7"/>
                                        </p:tgtEl>
                                      </p:cBhvr>
                                    </p:animEffect>
                                  </p:childTnLst>
                                </p:cTn>
                              </p:par>
                            </p:childTnLst>
                          </p:cTn>
                        </p:par>
                        <p:par>
                          <p:cTn id="104" fill="hold">
                            <p:stCondLst>
                              <p:cond delay="12500"/>
                            </p:stCondLst>
                            <p:childTnLst>
                              <p:par>
                                <p:cTn id="105" presetID="22" presetClass="entr" presetSubtype="8"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Effect transition="in" filter="wipe(left)">
                                      <p:cBhvr>
                                        <p:cTn id="10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6" grpId="0" animBg="1"/>
      <p:bldP spid="27" grpId="0" animBg="1"/>
      <p:bldP spid="28" grpId="0" animBg="1"/>
      <p:bldP spid="29" grpId="0" animBg="1"/>
      <p:bldP spid="30" grpId="0" animBg="1"/>
      <p:bldP spid="31" grpId="0"/>
      <p:bldP spid="33" grpId="0"/>
      <p:bldP spid="35" grpId="0"/>
      <p:bldP spid="37" grpId="0"/>
      <p:bldP spid="38" grpId="0"/>
      <p:bldP spid="39" grpId="0"/>
      <p:bldP spid="32" grpId="0" build="p"/>
      <p:bldP spid="34" grpId="0" build="p"/>
      <p:bldP spid="42" grpId="0" build="p"/>
    </p:bldLst>
  </p:timing>
</p:sld>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miter lim="400000"/>
        </a:ln>
      </a:spPr>
      <a:bodyPr lIns="0" tIns="0" rIns="0" bIns="0" anchor="ctr"/>
      <a:lstStyle>
        <a:defPPr>
          <a:defRPr sz="3200">
            <a:solidFill>
              <a:srgbClr val="FFFFFF"/>
            </a:solidFill>
            <a:latin typeface="Helvetica Light"/>
            <a:ea typeface="Helvetica Light"/>
            <a:cs typeface="Helvetica Light"/>
            <a:sym typeface="Helvetica Light"/>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8279</TotalTime>
  <Words>649</Words>
  <Application>Microsoft Office PowerPoint</Application>
  <PresentationFormat>On-screen Show (4:3)</PresentationFormat>
  <Paragraphs>195</Paragraphs>
  <Slides>24</Slides>
  <Notes>5</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Aller Light</vt:lpstr>
      <vt:lpstr>Arial</vt:lpstr>
      <vt:lpstr>Calibri</vt:lpstr>
      <vt:lpstr>Calibri Light</vt:lpstr>
      <vt:lpstr>Helvetica Light</vt:lpstr>
      <vt:lpstr>Kontrapunkt Bob</vt:lpstr>
      <vt:lpstr>Kontrapunkt Bob Bold</vt:lpstr>
      <vt:lpstr>Kontrapunkt Bob Light</vt:lpstr>
      <vt:lpstr>Open Sans Light</vt:lpstr>
      <vt:lpstr>Office Theme</vt:lpstr>
      <vt:lpstr>PowerPoint Presentation</vt:lpstr>
      <vt:lpstr>PowerPoint Presentation</vt:lpstr>
      <vt:lpstr>Contents</vt:lpstr>
      <vt:lpstr>PowerPoint Presentation</vt:lpstr>
      <vt:lpstr>Study Site</vt:lpstr>
      <vt:lpstr>PowerPoint Presentation</vt:lpstr>
      <vt:lpstr>PowerPoint Presentation</vt:lpstr>
      <vt:lpstr>Workflow</vt:lpstr>
      <vt:lpstr>PowerPoint Presentation</vt:lpstr>
      <vt:lpstr>PowerPoint Presentation</vt:lpstr>
      <vt:lpstr>Layers</vt:lpstr>
      <vt:lpstr>Layers</vt:lpstr>
      <vt:lpstr>Layers</vt:lpstr>
      <vt:lpstr>Layers</vt:lpstr>
      <vt:lpstr>Workflow</vt:lpstr>
      <vt:lpstr>Union</vt:lpstr>
      <vt:lpstr>PowerPoint Presentation</vt:lpstr>
      <vt:lpstr>PowerPoint Presentation</vt:lpstr>
      <vt:lpstr>PowerPoint Presentation</vt:lpstr>
      <vt:lpstr>Recommendations</vt:lpstr>
      <vt:lpstr>Acknowledgements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Mharkie Cabanlit</cp:lastModifiedBy>
  <cp:revision>1066</cp:revision>
  <dcterms:created xsi:type="dcterms:W3CDTF">2014-05-23T08:09:55Z</dcterms:created>
  <dcterms:modified xsi:type="dcterms:W3CDTF">2017-05-29T02:26:43Z</dcterms:modified>
</cp:coreProperties>
</file>